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9"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969"/>
    <a:srgbClr val="ECF2EE"/>
    <a:srgbClr val="7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2" autoAdjust="0"/>
    <p:restoredTop sz="94660"/>
  </p:normalViewPr>
  <p:slideViewPr>
    <p:cSldViewPr snapToGrid="0">
      <p:cViewPr varScale="1">
        <p:scale>
          <a:sx n="67" d="100"/>
          <a:sy n="67" d="100"/>
        </p:scale>
        <p:origin x="604" y="40"/>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208770778653"/>
          <c:y val="0.192750571501143"/>
          <c:w val="0.88468011811023595"/>
          <c:h val="0.68998203740157504"/>
        </c:manualLayout>
      </c:layout>
      <c:barChart>
        <c:barDir val="col"/>
        <c:grouping val="clustered"/>
        <c:varyColors val="0"/>
        <c:ser>
          <c:idx val="0"/>
          <c:order val="0"/>
          <c:tx>
            <c:strRef>
              <c:f>Sheet1!$B$1</c:f>
              <c:strCache>
                <c:ptCount val="1"/>
                <c:pt idx="0">
                  <c:v>EXAM UPTAKE</c:v>
                </c:pt>
              </c:strCache>
            </c:strRef>
          </c:tx>
          <c:spPr>
            <a:solidFill>
              <a:schemeClr val="accent1"/>
            </a:solidFill>
            <a:ln>
              <a:noFill/>
            </a:ln>
            <a:effectLst/>
          </c:spPr>
          <c:invertIfNegative val="0"/>
          <c:cat>
            <c:strRef>
              <c:f>Sheet1!$A$2:$A$4</c:f>
              <c:strCache>
                <c:ptCount val="3"/>
                <c:pt idx="0">
                  <c:v>APPLIED SKILLS </c:v>
                </c:pt>
                <c:pt idx="1">
                  <c:v>SBR</c:v>
                </c:pt>
                <c:pt idx="2">
                  <c:v>SBL</c:v>
                </c:pt>
              </c:strCache>
            </c:strRef>
          </c:cat>
          <c:val>
            <c:numRef>
              <c:f>Sheet1!$B$2:$B$4</c:f>
              <c:numCache>
                <c:formatCode>0%</c:formatCode>
                <c:ptCount val="3"/>
                <c:pt idx="0">
                  <c:v>1</c:v>
                </c:pt>
                <c:pt idx="1">
                  <c:v>1</c:v>
                </c:pt>
                <c:pt idx="2">
                  <c:v>1</c:v>
                </c:pt>
              </c:numCache>
            </c:numRef>
          </c:val>
          <c:extLst>
            <c:ext xmlns:c16="http://schemas.microsoft.com/office/drawing/2014/chart" uri="{C3380CC4-5D6E-409C-BE32-E72D297353CC}">
              <c16:uniqueId val="{00000000-3794-4A25-91D5-611B54B77B2D}"/>
            </c:ext>
          </c:extLst>
        </c:ser>
        <c:ser>
          <c:idx val="1"/>
          <c:order val="1"/>
          <c:tx>
            <c:strRef>
              <c:f>Sheet1!$C$1</c:f>
              <c:strCache>
                <c:ptCount val="1"/>
                <c:pt idx="0">
                  <c:v>GLOBAL PASS RATE</c:v>
                </c:pt>
              </c:strCache>
            </c:strRef>
          </c:tx>
          <c:spPr>
            <a:solidFill>
              <a:schemeClr val="accent2"/>
            </a:solidFill>
            <a:ln>
              <a:noFill/>
            </a:ln>
            <a:effectLst/>
          </c:spPr>
          <c:invertIfNegative val="0"/>
          <c:cat>
            <c:strRef>
              <c:f>Sheet1!$A$2:$A$4</c:f>
              <c:strCache>
                <c:ptCount val="3"/>
                <c:pt idx="0">
                  <c:v>APPLIED SKILLS </c:v>
                </c:pt>
                <c:pt idx="1">
                  <c:v>SBR</c:v>
                </c:pt>
                <c:pt idx="2">
                  <c:v>SBL</c:v>
                </c:pt>
              </c:strCache>
            </c:strRef>
          </c:cat>
          <c:val>
            <c:numRef>
              <c:f>Sheet1!$C$2:$C$4</c:f>
              <c:numCache>
                <c:formatCode>0%</c:formatCode>
                <c:ptCount val="3"/>
                <c:pt idx="0">
                  <c:v>0.49</c:v>
                </c:pt>
                <c:pt idx="1">
                  <c:v>0.45</c:v>
                </c:pt>
                <c:pt idx="2">
                  <c:v>0.47</c:v>
                </c:pt>
              </c:numCache>
            </c:numRef>
          </c:val>
          <c:extLst>
            <c:ext xmlns:c16="http://schemas.microsoft.com/office/drawing/2014/chart" uri="{C3380CC4-5D6E-409C-BE32-E72D297353CC}">
              <c16:uniqueId val="{00000001-3794-4A25-91D5-611B54B77B2D}"/>
            </c:ext>
          </c:extLst>
        </c:ser>
        <c:ser>
          <c:idx val="2"/>
          <c:order val="2"/>
          <c:tx>
            <c:strRef>
              <c:f>Sheet1!$D$1</c:f>
              <c:strCache>
                <c:ptCount val="1"/>
                <c:pt idx="0">
                  <c:v>OUR PASS RATE</c:v>
                </c:pt>
              </c:strCache>
            </c:strRef>
          </c:tx>
          <c:spPr>
            <a:solidFill>
              <a:schemeClr val="accent3"/>
            </a:solidFill>
            <a:ln>
              <a:noFill/>
            </a:ln>
            <a:effectLst/>
          </c:spPr>
          <c:invertIfNegative val="0"/>
          <c:cat>
            <c:strRef>
              <c:f>Sheet1!$A$2:$A$4</c:f>
              <c:strCache>
                <c:ptCount val="3"/>
                <c:pt idx="0">
                  <c:v>APPLIED SKILLS </c:v>
                </c:pt>
                <c:pt idx="1">
                  <c:v>SBR</c:v>
                </c:pt>
                <c:pt idx="2">
                  <c:v>SBL</c:v>
                </c:pt>
              </c:strCache>
            </c:strRef>
          </c:cat>
          <c:val>
            <c:numRef>
              <c:f>Sheet1!$D$2:$D$4</c:f>
              <c:numCache>
                <c:formatCode>0%</c:formatCode>
                <c:ptCount val="3"/>
                <c:pt idx="0">
                  <c:v>0.43</c:v>
                </c:pt>
                <c:pt idx="1">
                  <c:v>0.5</c:v>
                </c:pt>
                <c:pt idx="2">
                  <c:v>0.75</c:v>
                </c:pt>
              </c:numCache>
            </c:numRef>
          </c:val>
          <c:extLst>
            <c:ext xmlns:c16="http://schemas.microsoft.com/office/drawing/2014/chart" uri="{C3380CC4-5D6E-409C-BE32-E72D297353CC}">
              <c16:uniqueId val="{00000002-3794-4A25-91D5-611B54B77B2D}"/>
            </c:ext>
          </c:extLst>
        </c:ser>
        <c:dLbls>
          <c:showLegendKey val="0"/>
          <c:showVal val="0"/>
          <c:showCatName val="0"/>
          <c:showSerName val="0"/>
          <c:showPercent val="0"/>
          <c:showBubbleSize val="0"/>
        </c:dLbls>
        <c:gapWidth val="219"/>
        <c:overlap val="-27"/>
        <c:axId val="243612072"/>
        <c:axId val="243612464"/>
      </c:barChart>
      <c:catAx>
        <c:axId val="243612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en-US"/>
          </a:p>
        </c:txPr>
        <c:crossAx val="243612464"/>
        <c:crosses val="autoZero"/>
        <c:auto val="1"/>
        <c:lblAlgn val="ctr"/>
        <c:lblOffset val="100"/>
        <c:noMultiLvlLbl val="0"/>
      </c:catAx>
      <c:valAx>
        <c:axId val="2436124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en-US"/>
          </a:p>
        </c:txPr>
        <c:crossAx val="243612072"/>
        <c:crosses val="autoZero"/>
        <c:crossBetween val="between"/>
      </c:valAx>
      <c:spPr>
        <a:noFill/>
        <a:ln>
          <a:noFill/>
        </a:ln>
        <a:effectLst/>
      </c:spPr>
    </c:plotArea>
    <c:legend>
      <c:legendPos val="b"/>
      <c:layout>
        <c:manualLayout>
          <c:xMode val="edge"/>
          <c:yMode val="edge"/>
          <c:x val="0.36234065478657301"/>
          <c:y val="0.103864159837163"/>
          <c:w val="0.63765934521342704"/>
          <c:h val="6.96052279179388E-2"/>
        </c:manualLayout>
      </c:layout>
      <c:overlay val="0"/>
      <c:spPr>
        <a:noFill/>
        <a:ln>
          <a:noFill/>
        </a:ln>
        <a:effectLst/>
      </c:spPr>
      <c:txPr>
        <a:bodyPr rot="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lang="en-US"/>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E934FF-F4E1-47C5-9CA5-30A81DDE2BE4}"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fld id="{FDE934FF-F4E1-47C5-9CA5-30A81DDE2BE4}" type="datetimeFigureOut">
              <a:rPr lang="en-US" smtClean="0"/>
              <a:t>12/19/2023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E934FF-F4E1-47C5-9CA5-30A81DDE2BE4}"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E934FF-F4E1-47C5-9CA5-30A81DDE2BE4}" type="datetimeFigureOut">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E934FF-F4E1-47C5-9CA5-30A81DDE2BE4}" type="datetimeFigureOut">
              <a:rPr lang="en-US" smtClean="0"/>
              <a:t>12/19/2023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t>12/19/2023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t>12/19/2023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t>12/19/2023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39000"/>
          </a:blip>
          <a:stretch>
            <a:fillRect/>
          </a:stretch>
        </a:blipFill>
        <a:effectLst/>
      </p:bgPr>
    </p:bg>
    <p:spTree>
      <p:nvGrpSpPr>
        <p:cNvPr id="1" name=""/>
        <p:cNvGrpSpPr/>
        <p:nvPr/>
      </p:nvGrpSpPr>
      <p:grpSpPr>
        <a:xfrm>
          <a:off x="0" y="0"/>
          <a:ext cx="0" cy="0"/>
          <a:chOff x="0" y="0"/>
          <a:chExt cx="0" cy="0"/>
        </a:xfrm>
      </p:grpSpPr>
      <p:sp>
        <p:nvSpPr>
          <p:cNvPr id="9" name="Freeform 8"/>
          <p:cNvSpPr/>
          <p:nvPr/>
        </p:nvSpPr>
        <p:spPr>
          <a:xfrm>
            <a:off x="146050" y="-24765"/>
            <a:ext cx="11386185" cy="7039610"/>
          </a:xfrm>
          <a:custGeom>
            <a:avLst/>
            <a:gdLst>
              <a:gd name="connsiteX0" fmla="*/ 21 w 17791"/>
              <a:gd name="connsiteY0" fmla="*/ 0 h 10878"/>
              <a:gd name="connsiteX1" fmla="*/ 17734 w 17791"/>
              <a:gd name="connsiteY1" fmla="*/ 87 h 10878"/>
              <a:gd name="connsiteX2" fmla="*/ 7714 w 17791"/>
              <a:gd name="connsiteY2" fmla="*/ 10878 h 10878"/>
              <a:gd name="connsiteX3" fmla="*/ 0 w 17791"/>
              <a:gd name="connsiteY3" fmla="*/ 10855 h 10878"/>
              <a:gd name="connsiteX4" fmla="*/ 21 w 17791"/>
              <a:gd name="connsiteY4" fmla="*/ 0 h 10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2" h="10878">
                <a:moveTo>
                  <a:pt x="21" y="0"/>
                </a:moveTo>
                <a:lnTo>
                  <a:pt x="17734" y="87"/>
                </a:lnTo>
                <a:cubicBezTo>
                  <a:pt x="18676" y="1320"/>
                  <a:pt x="7807" y="2045"/>
                  <a:pt x="7714" y="10878"/>
                </a:cubicBezTo>
                <a:cubicBezTo>
                  <a:pt x="1299" y="10808"/>
                  <a:pt x="253" y="10878"/>
                  <a:pt x="0" y="10855"/>
                </a:cubicBezTo>
                <a:lnTo>
                  <a:pt x="21" y="0"/>
                </a:lnTo>
                <a:close/>
              </a:path>
            </a:pathLst>
          </a:custGeom>
          <a:gradFill>
            <a:gsLst>
              <a:gs pos="0">
                <a:srgbClr val="E30000"/>
              </a:gs>
              <a:gs pos="100000">
                <a:srgbClr val="760303"/>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7873805" y="-41910"/>
            <a:ext cx="4393565" cy="6895465"/>
          </a:xfrm>
          <a:custGeom>
            <a:avLst/>
            <a:gdLst>
              <a:gd name="connsiteX0" fmla="*/ 0 w 6919"/>
              <a:gd name="connsiteY0" fmla="*/ 8072 h 10859"/>
              <a:gd name="connsiteX1" fmla="*/ 3095 w 6919"/>
              <a:gd name="connsiteY1" fmla="*/ 4025 h 10859"/>
              <a:gd name="connsiteX2" fmla="*/ 6859 w 6919"/>
              <a:gd name="connsiteY2" fmla="*/ 0 h 10859"/>
              <a:gd name="connsiteX3" fmla="*/ 6919 w 6919"/>
              <a:gd name="connsiteY3" fmla="*/ 7442 h 10859"/>
              <a:gd name="connsiteX4" fmla="*/ 3095 w 6919"/>
              <a:gd name="connsiteY4" fmla="*/ 10859 h 10859"/>
              <a:gd name="connsiteX5" fmla="*/ 0 w 6919"/>
              <a:gd name="connsiteY5" fmla="*/ 8072 h 1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9" h="10859">
                <a:moveTo>
                  <a:pt x="0" y="8072"/>
                </a:moveTo>
                <a:cubicBezTo>
                  <a:pt x="139" y="5934"/>
                  <a:pt x="1238" y="5032"/>
                  <a:pt x="3095" y="4025"/>
                </a:cubicBezTo>
                <a:cubicBezTo>
                  <a:pt x="5532" y="2703"/>
                  <a:pt x="6485" y="1314"/>
                  <a:pt x="6859" y="0"/>
                </a:cubicBezTo>
                <a:cubicBezTo>
                  <a:pt x="6859" y="1139"/>
                  <a:pt x="6919" y="6303"/>
                  <a:pt x="6919" y="7442"/>
                </a:cubicBezTo>
                <a:cubicBezTo>
                  <a:pt x="6919" y="9329"/>
                  <a:pt x="5207" y="10859"/>
                  <a:pt x="3095" y="10859"/>
                </a:cubicBezTo>
                <a:cubicBezTo>
                  <a:pt x="983" y="10859"/>
                  <a:pt x="23" y="9560"/>
                  <a:pt x="0" y="8072"/>
                </a:cubicBezTo>
                <a:close/>
              </a:path>
            </a:pathLst>
          </a:custGeom>
          <a:gradFill>
            <a:gsLst>
              <a:gs pos="0">
                <a:schemeClr val="accent1">
                  <a:lumMod val="75000"/>
                </a:schemeClr>
              </a:gs>
              <a:gs pos="100000">
                <a:srgbClr val="0E2557"/>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1750" y="-41910"/>
            <a:ext cx="11297920" cy="7057390"/>
          </a:xfrm>
          <a:custGeom>
            <a:avLst/>
            <a:gdLst>
              <a:gd name="connsiteX0" fmla="*/ 21 w 17791"/>
              <a:gd name="connsiteY0" fmla="*/ 0 h 10878"/>
              <a:gd name="connsiteX1" fmla="*/ 17734 w 17791"/>
              <a:gd name="connsiteY1" fmla="*/ 87 h 10878"/>
              <a:gd name="connsiteX2" fmla="*/ 7714 w 17791"/>
              <a:gd name="connsiteY2" fmla="*/ 10878 h 10878"/>
              <a:gd name="connsiteX3" fmla="*/ 0 w 17791"/>
              <a:gd name="connsiteY3" fmla="*/ 10855 h 10878"/>
              <a:gd name="connsiteX4" fmla="*/ 21 w 17791"/>
              <a:gd name="connsiteY4" fmla="*/ 0 h 10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2" h="10878">
                <a:moveTo>
                  <a:pt x="21" y="0"/>
                </a:moveTo>
                <a:lnTo>
                  <a:pt x="17734" y="87"/>
                </a:lnTo>
                <a:cubicBezTo>
                  <a:pt x="18676" y="1320"/>
                  <a:pt x="7807" y="2045"/>
                  <a:pt x="7714" y="10878"/>
                </a:cubicBezTo>
                <a:cubicBezTo>
                  <a:pt x="1299" y="10808"/>
                  <a:pt x="253" y="10878"/>
                  <a:pt x="0" y="10855"/>
                </a:cubicBezTo>
                <a:lnTo>
                  <a:pt x="2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RKETING PLAN new-26"/>
          <p:cNvPicPr>
            <a:picLocks noChangeAspect="1"/>
          </p:cNvPicPr>
          <p:nvPr/>
        </p:nvPicPr>
        <p:blipFill>
          <a:blip r:embed="rId3"/>
          <a:stretch>
            <a:fillRect/>
          </a:stretch>
        </p:blipFill>
        <p:spPr>
          <a:xfrm>
            <a:off x="564515" y="448310"/>
            <a:ext cx="6922135" cy="1569085"/>
          </a:xfrm>
          <a:prstGeom prst="rect">
            <a:avLst/>
          </a:prstGeom>
        </p:spPr>
      </p:pic>
      <p:pic>
        <p:nvPicPr>
          <p:cNvPr id="4100" name="Picture 2" descr="C:\Users\TNSS FOUR\Downloads\WhatsApp Image 2017-07-30 at 18.45.40.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898" y="5495290"/>
            <a:ext cx="2154237"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p:cNvSpPr txBox="1"/>
          <p:nvPr/>
        </p:nvSpPr>
        <p:spPr>
          <a:xfrm>
            <a:off x="958215" y="2029460"/>
            <a:ext cx="3608705" cy="2799715"/>
          </a:xfrm>
          <a:prstGeom prst="rect">
            <a:avLst/>
          </a:prstGeom>
          <a:noFill/>
        </p:spPr>
        <p:txBody>
          <a:bodyPr wrap="square" rtlCol="0" anchor="t">
            <a:spAutoFit/>
          </a:bodyPr>
          <a:lstStyle/>
          <a:p>
            <a:r>
              <a:rPr lang="en-US" altLang="en-US" sz="4400" dirty="0">
                <a:solidFill>
                  <a:srgbClr val="FF0000"/>
                </a:solidFill>
                <a:latin typeface="Proxima Nova Alt Th" panose="02000506030000020004" charset="0"/>
                <a:cs typeface="Proxima Nova Alt Th" panose="02000506030000020004" charset="0"/>
                <a:sym typeface="+mn-ea"/>
              </a:rPr>
              <a:t>ACCA</a:t>
            </a:r>
          </a:p>
          <a:p>
            <a:r>
              <a:rPr lang="en-US" altLang="en-US" sz="4400" dirty="0">
                <a:solidFill>
                  <a:srgbClr val="FF0000"/>
                </a:solidFill>
                <a:latin typeface="Proxima Nova Alt Th" panose="02000506030000020004" charset="0"/>
                <a:cs typeface="Proxima Nova Alt Th" panose="02000506030000020004" charset="0"/>
                <a:sym typeface="+mn-ea"/>
              </a:rPr>
              <a:t>APPROVED</a:t>
            </a:r>
          </a:p>
          <a:p>
            <a:r>
              <a:rPr lang="en-US" altLang="en-US" sz="4400" dirty="0">
                <a:solidFill>
                  <a:srgbClr val="FF0000"/>
                </a:solidFill>
                <a:latin typeface="Proxima Nova Alt Th" panose="02000506030000020004" charset="0"/>
                <a:cs typeface="Proxima Nova Alt Th" panose="02000506030000020004" charset="0"/>
                <a:sym typeface="+mn-ea"/>
              </a:rPr>
              <a:t>LEARNING</a:t>
            </a:r>
          </a:p>
          <a:p>
            <a:r>
              <a:rPr lang="en-US" altLang="en-US" sz="4400" dirty="0">
                <a:solidFill>
                  <a:srgbClr val="FF0000"/>
                </a:solidFill>
                <a:latin typeface="Proxima Nova Alt Th" panose="02000506030000020004" charset="0"/>
                <a:cs typeface="Proxima Nova Alt Th" panose="02000506030000020004" charset="0"/>
                <a:sym typeface="+mn-ea"/>
              </a:rPr>
              <a:t>PARTNER </a:t>
            </a:r>
          </a:p>
        </p:txBody>
      </p:sp>
      <p:sp>
        <p:nvSpPr>
          <p:cNvPr id="10" name="Rectangle 3"/>
          <p:cNvSpPr>
            <a:spLocks noChangeArrowheads="1"/>
          </p:cNvSpPr>
          <p:nvPr/>
        </p:nvSpPr>
        <p:spPr bwMode="auto">
          <a:xfrm>
            <a:off x="8519795" y="3469005"/>
            <a:ext cx="3509645"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r" eaLnBrk="1" fontAlgn="auto" hangingPunct="1">
              <a:lnSpc>
                <a:spcPct val="80000"/>
              </a:lnSpc>
              <a:spcBef>
                <a:spcPts val="0"/>
              </a:spcBef>
              <a:spcAft>
                <a:spcPts val="0"/>
              </a:spcAft>
              <a:defRPr/>
            </a:pPr>
            <a:r>
              <a:rPr lang="en-US" altLang="en-US" sz="2000" b="1" i="1" dirty="0">
                <a:solidFill>
                  <a:schemeClr val="accent4">
                    <a:lumMod val="20000"/>
                    <a:lumOff val="80000"/>
                  </a:schemeClr>
                </a:solidFill>
              </a:rPr>
              <a:t>If you want to go fast go alone,</a:t>
            </a:r>
          </a:p>
          <a:p>
            <a:pPr algn="r" eaLnBrk="1" fontAlgn="auto" hangingPunct="1">
              <a:lnSpc>
                <a:spcPct val="80000"/>
              </a:lnSpc>
              <a:spcBef>
                <a:spcPts val="0"/>
              </a:spcBef>
              <a:spcAft>
                <a:spcPts val="0"/>
              </a:spcAft>
              <a:defRPr/>
            </a:pPr>
            <a:r>
              <a:rPr lang="en-US" altLang="en-US" sz="2000" b="1" i="1" dirty="0">
                <a:solidFill>
                  <a:schemeClr val="accent4">
                    <a:lumMod val="20000"/>
                    <a:lumOff val="80000"/>
                  </a:schemeClr>
                </a:solidFill>
              </a:rPr>
              <a:t>If you want to far go together.</a:t>
            </a:r>
          </a:p>
          <a:p>
            <a:pPr algn="r" eaLnBrk="1" fontAlgn="auto" hangingPunct="1">
              <a:lnSpc>
                <a:spcPct val="80000"/>
              </a:lnSpc>
              <a:spcBef>
                <a:spcPts val="0"/>
              </a:spcBef>
              <a:spcAft>
                <a:spcPts val="0"/>
              </a:spcAft>
              <a:defRPr/>
            </a:pPr>
            <a:endParaRPr lang="en-US" altLang="en-US" dirty="0">
              <a:solidFill>
                <a:schemeClr val="accent4">
                  <a:lumMod val="20000"/>
                  <a:lumOff val="80000"/>
                </a:schemeClr>
              </a:solidFill>
            </a:endParaRPr>
          </a:p>
          <a:p>
            <a:pPr algn="ctr" eaLnBrk="1" fontAlgn="auto" hangingPunct="1">
              <a:lnSpc>
                <a:spcPct val="80000"/>
              </a:lnSpc>
              <a:spcBef>
                <a:spcPts val="0"/>
              </a:spcBef>
              <a:spcAft>
                <a:spcPts val="0"/>
              </a:spcAft>
              <a:defRPr/>
            </a:pPr>
            <a:r>
              <a:rPr lang="en-US" altLang="en-US" dirty="0">
                <a:solidFill>
                  <a:schemeClr val="accent4">
                    <a:lumMod val="20000"/>
                    <a:lumOff val="80000"/>
                  </a:schemeClr>
                </a:solidFill>
              </a:rPr>
              <a:t>~African Proverb</a:t>
            </a:r>
          </a:p>
        </p:txBody>
      </p:sp>
      <p:sp>
        <p:nvSpPr>
          <p:cNvPr id="11" name="Rectangle 3"/>
          <p:cNvSpPr>
            <a:spLocks noChangeArrowheads="1"/>
          </p:cNvSpPr>
          <p:nvPr/>
        </p:nvSpPr>
        <p:spPr bwMode="auto">
          <a:xfrm>
            <a:off x="8712835" y="5495290"/>
            <a:ext cx="2698115" cy="69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l" eaLnBrk="1" fontAlgn="auto" hangingPunct="1">
              <a:lnSpc>
                <a:spcPct val="70000"/>
              </a:lnSpc>
              <a:spcBef>
                <a:spcPts val="0"/>
              </a:spcBef>
              <a:spcAft>
                <a:spcPts val="0"/>
              </a:spcAft>
              <a:defRPr/>
            </a:pPr>
            <a:r>
              <a:rPr lang="en-US" altLang="en-US" sz="2800" dirty="0">
                <a:solidFill>
                  <a:schemeClr val="accent4">
                    <a:lumMod val="20000"/>
                    <a:lumOff val="80000"/>
                  </a:schemeClr>
                </a:solidFill>
              </a:rPr>
              <a:t>Enter to Learn</a:t>
            </a:r>
          </a:p>
          <a:p>
            <a:pPr algn="l" eaLnBrk="1" fontAlgn="auto" hangingPunct="1">
              <a:lnSpc>
                <a:spcPct val="70000"/>
              </a:lnSpc>
              <a:spcBef>
                <a:spcPts val="0"/>
              </a:spcBef>
              <a:spcAft>
                <a:spcPts val="0"/>
              </a:spcAft>
              <a:defRPr/>
            </a:pPr>
            <a:r>
              <a:rPr lang="en-US" altLang="en-US" sz="2800" dirty="0">
                <a:solidFill>
                  <a:schemeClr val="accent4">
                    <a:lumMod val="20000"/>
                    <a:lumOff val="80000"/>
                  </a:schemeClr>
                </a:solidFill>
              </a:rPr>
              <a:t>Live to Achieve</a:t>
            </a:r>
          </a:p>
        </p:txBody>
      </p:sp>
      <p:sp>
        <p:nvSpPr>
          <p:cNvPr id="12" name="Freeform 11"/>
          <p:cNvSpPr/>
          <p:nvPr/>
        </p:nvSpPr>
        <p:spPr>
          <a:xfrm>
            <a:off x="7874000" y="4814570"/>
            <a:ext cx="4375785" cy="76835"/>
          </a:xfrm>
          <a:custGeom>
            <a:avLst/>
            <a:gdLst>
              <a:gd name="connsiteX0" fmla="*/ 13 w 6891"/>
              <a:gd name="connsiteY0" fmla="*/ 1 h 121"/>
              <a:gd name="connsiteX1" fmla="*/ 6891 w 6891"/>
              <a:gd name="connsiteY1" fmla="*/ 0 h 121"/>
              <a:gd name="connsiteX2" fmla="*/ 6891 w 6891"/>
              <a:gd name="connsiteY2" fmla="*/ 120 h 121"/>
              <a:gd name="connsiteX3" fmla="*/ 0 w 6891"/>
              <a:gd name="connsiteY3" fmla="*/ 121 h 121"/>
              <a:gd name="connsiteX4" fmla="*/ 13 w 6891"/>
              <a:gd name="connsiteY4" fmla="*/ 1 h 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1" h="121">
                <a:moveTo>
                  <a:pt x="13" y="1"/>
                </a:moveTo>
                <a:lnTo>
                  <a:pt x="6891" y="0"/>
                </a:lnTo>
                <a:lnTo>
                  <a:pt x="6891" y="120"/>
                </a:lnTo>
                <a:lnTo>
                  <a:pt x="0" y="121"/>
                </a:lnTo>
                <a:lnTo>
                  <a:pt x="13"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3"/>
          <p:cNvSpPr>
            <a:spLocks noChangeArrowheads="1"/>
          </p:cNvSpPr>
          <p:nvPr/>
        </p:nvSpPr>
        <p:spPr bwMode="auto">
          <a:xfrm>
            <a:off x="5116830" y="6428740"/>
            <a:ext cx="32893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fontAlgn="auto" hangingPunct="1">
              <a:lnSpc>
                <a:spcPct val="70000"/>
              </a:lnSpc>
              <a:spcBef>
                <a:spcPts val="0"/>
              </a:spcBef>
              <a:spcAft>
                <a:spcPts val="0"/>
              </a:spcAft>
              <a:defRPr/>
            </a:pPr>
            <a:r>
              <a:rPr lang="en-US" altLang="en-US" sz="1600" dirty="0">
                <a:solidFill>
                  <a:srgbClr val="FF0000"/>
                </a:solidFill>
              </a:rPr>
              <a:t>www.thenewsynergyspecialist.com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reeform 4"/>
          <p:cNvSpPr/>
          <p:nvPr/>
        </p:nvSpPr>
        <p:spPr>
          <a:xfrm rot="19380000">
            <a:off x="5791835" y="-9525"/>
            <a:ext cx="608330" cy="954405"/>
          </a:xfrm>
          <a:custGeom>
            <a:avLst/>
            <a:gdLst>
              <a:gd name="connsiteX0" fmla="*/ 0 w 1405"/>
              <a:gd name="connsiteY0" fmla="*/ 1623 h 2204"/>
              <a:gd name="connsiteX1" fmla="*/ 622 w 1405"/>
              <a:gd name="connsiteY1" fmla="*/ 809 h 2204"/>
              <a:gd name="connsiteX2" fmla="*/ 1379 w 1405"/>
              <a:gd name="connsiteY2" fmla="*/ 0 h 2204"/>
              <a:gd name="connsiteX3" fmla="*/ 1391 w 1405"/>
              <a:gd name="connsiteY3" fmla="*/ 1496 h 2204"/>
              <a:gd name="connsiteX4" fmla="*/ 0 w 1405"/>
              <a:gd name="connsiteY4" fmla="*/ 1623 h 2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 h="2204">
                <a:moveTo>
                  <a:pt x="0" y="1623"/>
                </a:moveTo>
                <a:cubicBezTo>
                  <a:pt x="28" y="1193"/>
                  <a:pt x="249" y="1012"/>
                  <a:pt x="622" y="809"/>
                </a:cubicBezTo>
                <a:cubicBezTo>
                  <a:pt x="1112" y="543"/>
                  <a:pt x="1304" y="264"/>
                  <a:pt x="1379" y="0"/>
                </a:cubicBezTo>
                <a:cubicBezTo>
                  <a:pt x="1379" y="229"/>
                  <a:pt x="1429" y="1270"/>
                  <a:pt x="1391" y="1496"/>
                </a:cubicBezTo>
                <a:cubicBezTo>
                  <a:pt x="1197" y="2631"/>
                  <a:pt x="26" y="2193"/>
                  <a:pt x="0" y="1623"/>
                </a:cubicBezTo>
                <a:close/>
              </a:path>
            </a:pathLst>
          </a:custGeom>
          <a:gradFill>
            <a:gsLst>
              <a:gs pos="0">
                <a:schemeClr val="accent1">
                  <a:lumMod val="75000"/>
                </a:schemeClr>
              </a:gs>
              <a:gs pos="100000">
                <a:srgbClr val="0E2557"/>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1135380" y="6549390"/>
            <a:ext cx="1107440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rot="5400000">
            <a:off x="309880" y="5715635"/>
            <a:ext cx="883285" cy="1386205"/>
          </a:xfrm>
          <a:custGeom>
            <a:avLst/>
            <a:gdLst>
              <a:gd name="connsiteX0" fmla="*/ 0 w 6919"/>
              <a:gd name="connsiteY0" fmla="*/ 8072 h 10859"/>
              <a:gd name="connsiteX1" fmla="*/ 3095 w 6919"/>
              <a:gd name="connsiteY1" fmla="*/ 4025 h 10859"/>
              <a:gd name="connsiteX2" fmla="*/ 6859 w 6919"/>
              <a:gd name="connsiteY2" fmla="*/ 0 h 10859"/>
              <a:gd name="connsiteX3" fmla="*/ 6919 w 6919"/>
              <a:gd name="connsiteY3" fmla="*/ 7442 h 10859"/>
              <a:gd name="connsiteX4" fmla="*/ 3095 w 6919"/>
              <a:gd name="connsiteY4" fmla="*/ 10859 h 10859"/>
              <a:gd name="connsiteX5" fmla="*/ 0 w 6919"/>
              <a:gd name="connsiteY5" fmla="*/ 8072 h 1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9" h="10859">
                <a:moveTo>
                  <a:pt x="0" y="8072"/>
                </a:moveTo>
                <a:cubicBezTo>
                  <a:pt x="139" y="5934"/>
                  <a:pt x="1238" y="5032"/>
                  <a:pt x="3095" y="4025"/>
                </a:cubicBezTo>
                <a:cubicBezTo>
                  <a:pt x="5532" y="2703"/>
                  <a:pt x="6485" y="1314"/>
                  <a:pt x="6859" y="0"/>
                </a:cubicBezTo>
                <a:cubicBezTo>
                  <a:pt x="6859" y="1139"/>
                  <a:pt x="6919" y="6303"/>
                  <a:pt x="6919" y="7442"/>
                </a:cubicBezTo>
                <a:cubicBezTo>
                  <a:pt x="6919" y="9329"/>
                  <a:pt x="5207" y="10859"/>
                  <a:pt x="3095" y="10859"/>
                </a:cubicBezTo>
                <a:cubicBezTo>
                  <a:pt x="983" y="10859"/>
                  <a:pt x="23" y="9560"/>
                  <a:pt x="0" y="8072"/>
                </a:cubicBezTo>
                <a:close/>
              </a:path>
            </a:pathLst>
          </a:custGeom>
          <a:gradFill>
            <a:gsLst>
              <a:gs pos="0">
                <a:schemeClr val="accent1">
                  <a:lumMod val="75000"/>
                </a:schemeClr>
              </a:gs>
              <a:gs pos="100000">
                <a:srgbClr val="0E2557"/>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3"/>
          <p:cNvSpPr>
            <a:spLocks noChangeArrowheads="1"/>
          </p:cNvSpPr>
          <p:nvPr/>
        </p:nvSpPr>
        <p:spPr bwMode="auto">
          <a:xfrm>
            <a:off x="1824355" y="6587490"/>
            <a:ext cx="32893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fontAlgn="auto" hangingPunct="1">
              <a:lnSpc>
                <a:spcPct val="70000"/>
              </a:lnSpc>
              <a:spcBef>
                <a:spcPts val="0"/>
              </a:spcBef>
              <a:spcAft>
                <a:spcPts val="0"/>
              </a:spcAft>
              <a:defRPr/>
            </a:pPr>
            <a:r>
              <a:rPr lang="en-US" altLang="en-US" sz="1600" dirty="0">
                <a:solidFill>
                  <a:schemeClr val="tx1"/>
                </a:solidFill>
              </a:rPr>
              <a:t>www.thenewsynergyspecialist.com</a:t>
            </a:r>
          </a:p>
        </p:txBody>
      </p:sp>
      <p:sp>
        <p:nvSpPr>
          <p:cNvPr id="7" name="Rectangle 3"/>
          <p:cNvSpPr>
            <a:spLocks noChangeArrowheads="1"/>
          </p:cNvSpPr>
          <p:nvPr/>
        </p:nvSpPr>
        <p:spPr bwMode="auto">
          <a:xfrm>
            <a:off x="8488045" y="6587490"/>
            <a:ext cx="32893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fontAlgn="auto" hangingPunct="1">
              <a:lnSpc>
                <a:spcPct val="70000"/>
              </a:lnSpc>
              <a:spcBef>
                <a:spcPts val="0"/>
              </a:spcBef>
              <a:spcAft>
                <a:spcPts val="0"/>
              </a:spcAft>
              <a:defRPr/>
            </a:pPr>
            <a:r>
              <a:rPr lang="en-US" altLang="en-US" sz="1600" dirty="0">
                <a:solidFill>
                  <a:schemeClr val="accent1">
                    <a:lumMod val="50000"/>
                  </a:schemeClr>
                </a:solidFill>
              </a:rPr>
              <a:t>...enter to learn, live to achieve</a:t>
            </a:r>
          </a:p>
        </p:txBody>
      </p:sp>
      <p:sp>
        <p:nvSpPr>
          <p:cNvPr id="2" name="Freeform 1"/>
          <p:cNvSpPr/>
          <p:nvPr/>
        </p:nvSpPr>
        <p:spPr>
          <a:xfrm>
            <a:off x="-127635" y="285115"/>
            <a:ext cx="6089015" cy="762000"/>
          </a:xfrm>
          <a:custGeom>
            <a:avLst/>
            <a:gdLst>
              <a:gd name="connsiteX0" fmla="*/ 0 w 9589"/>
              <a:gd name="connsiteY0" fmla="*/ 5 h 1200"/>
              <a:gd name="connsiteX1" fmla="*/ 8909 w 9589"/>
              <a:gd name="connsiteY1" fmla="*/ 0 h 1200"/>
              <a:gd name="connsiteX2" fmla="*/ 9589 w 9589"/>
              <a:gd name="connsiteY2" fmla="*/ 1134 h 1200"/>
              <a:gd name="connsiteX3" fmla="*/ 117 w 9589"/>
              <a:gd name="connsiteY3" fmla="*/ 1200 h 1200"/>
              <a:gd name="connsiteX4" fmla="*/ 0 w 9589"/>
              <a:gd name="connsiteY4" fmla="*/ 5 h 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9" h="1200">
                <a:moveTo>
                  <a:pt x="0" y="5"/>
                </a:moveTo>
                <a:lnTo>
                  <a:pt x="8909" y="0"/>
                </a:lnTo>
                <a:cubicBezTo>
                  <a:pt x="8885" y="738"/>
                  <a:pt x="9147" y="976"/>
                  <a:pt x="9589" y="1134"/>
                </a:cubicBezTo>
                <a:lnTo>
                  <a:pt x="117" y="1200"/>
                </a:lnTo>
                <a:lnTo>
                  <a:pt x="0" y="5"/>
                </a:lnTo>
                <a:close/>
              </a:path>
            </a:pathLst>
          </a:custGeom>
          <a:gradFill>
            <a:gsLst>
              <a:gs pos="0">
                <a:schemeClr val="accent1">
                  <a:lumMod val="75000"/>
                </a:schemeClr>
              </a:gs>
              <a:gs pos="99000">
                <a:srgbClr val="0E2557"/>
              </a:gs>
            </a:gsLst>
            <a:lin ang="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2"/>
          <p:cNvSpPr txBox="1"/>
          <p:nvPr/>
        </p:nvSpPr>
        <p:spPr>
          <a:xfrm>
            <a:off x="196850" y="435610"/>
            <a:ext cx="5121275" cy="460375"/>
          </a:xfrm>
          <a:prstGeom prst="rect">
            <a:avLst/>
          </a:prstGeom>
          <a:noFill/>
          <a:effectLst>
            <a:outerShdw blurRad="533400" dist="50800" dir="5820000" algn="ctr" rotWithShape="0">
              <a:srgbClr val="000000">
                <a:alpha val="94000"/>
              </a:srgbClr>
            </a:outerShdw>
          </a:effectLst>
        </p:spPr>
        <p:txBody>
          <a:bodyPr wrap="none" rtlCol="0" anchor="t">
            <a:spAutoFit/>
          </a:bodyPr>
          <a:lstStyle/>
          <a:p>
            <a:pPr algn="dist" eaLnBrk="1" hangingPunct="1"/>
            <a:r>
              <a:rPr lang="en-US" altLang="en-US" sz="2400" b="1">
                <a:solidFill>
                  <a:schemeClr val="bg1"/>
                </a:solidFill>
                <a:effectLst>
                  <a:reflection stA="45000" endPos="40000" dir="5400000" sy="-100000" algn="bl" rotWithShape="0"/>
                </a:effectLst>
                <a:sym typeface="+mn-ea"/>
              </a:rPr>
              <a:t>UNIVERSITY OF LONDON PARTNERSHIP</a:t>
            </a:r>
          </a:p>
        </p:txBody>
      </p:sp>
      <p:pic>
        <p:nvPicPr>
          <p:cNvPr id="8" name="Content Placeholder 7" descr="MARKETING PLAN new-26"/>
          <p:cNvPicPr>
            <a:picLocks noGrp="1" noChangeAspect="1"/>
          </p:cNvPicPr>
          <p:nvPr>
            <p:ph sz="half" idx="1"/>
          </p:nvPr>
        </p:nvPicPr>
        <p:blipFill>
          <a:blip r:embed="rId2"/>
          <a:stretch>
            <a:fillRect/>
          </a:stretch>
        </p:blipFill>
        <p:spPr>
          <a:xfrm>
            <a:off x="8220710" y="285115"/>
            <a:ext cx="3133090" cy="709930"/>
          </a:xfrm>
          <a:prstGeom prst="rect">
            <a:avLst/>
          </a:prstGeom>
        </p:spPr>
      </p:pic>
      <p:sp>
        <p:nvSpPr>
          <p:cNvPr id="11" name="Text Box 10"/>
          <p:cNvSpPr txBox="1"/>
          <p:nvPr/>
        </p:nvSpPr>
        <p:spPr>
          <a:xfrm>
            <a:off x="4053840" y="995045"/>
            <a:ext cx="3899535" cy="768350"/>
          </a:xfrm>
          <a:prstGeom prst="rect">
            <a:avLst/>
          </a:prstGeom>
          <a:noFill/>
        </p:spPr>
        <p:txBody>
          <a:bodyPr wrap="square" rtlCol="0">
            <a:spAutoFit/>
          </a:bodyPr>
          <a:lstStyle/>
          <a:p>
            <a:r>
              <a:rPr lang="en-US" sz="4400">
                <a:solidFill>
                  <a:srgbClr val="FF0000"/>
                </a:solidFill>
                <a:latin typeface="Alex Brush" panose="02000400000000000000" charset="0"/>
                <a:cs typeface="Alex Brush" panose="02000400000000000000" charset="0"/>
              </a:rPr>
              <a:t>Marketing Plans</a:t>
            </a:r>
          </a:p>
        </p:txBody>
      </p:sp>
      <p:sp>
        <p:nvSpPr>
          <p:cNvPr id="14" name="Text Box 13"/>
          <p:cNvSpPr txBox="1"/>
          <p:nvPr/>
        </p:nvSpPr>
        <p:spPr>
          <a:xfrm>
            <a:off x="1440180" y="1763395"/>
            <a:ext cx="9122410" cy="737235"/>
          </a:xfrm>
          <a:prstGeom prst="rect">
            <a:avLst/>
          </a:prstGeom>
          <a:noFill/>
        </p:spPr>
        <p:txBody>
          <a:bodyPr wrap="square" rtlCol="0">
            <a:spAutoFit/>
          </a:bodyPr>
          <a:lstStyle/>
          <a:p>
            <a:pPr algn="ctr"/>
            <a:r>
              <a:rPr lang="en-US" sz="1400" kern="0" dirty="0">
                <a:solidFill>
                  <a:prstClr val="black"/>
                </a:solidFill>
                <a:sym typeface="+mn-ea"/>
              </a:rPr>
              <a:t>We plan to maximize this partnership by working closely with the ACCA Nigeria, our foremost goal is to have a good number of student enrolled and prepared to take up the qualification. It will enrich our brand reputation to have students tutored by TNSS at the next graduation ceremony, we will require the full support of ACCA in the following area;</a:t>
            </a:r>
            <a:endParaRPr lang="en-US" sz="1400">
              <a:solidFill>
                <a:srgbClr val="FF0000"/>
              </a:solidFill>
              <a:latin typeface="Alex Brush" panose="02000400000000000000" charset="0"/>
              <a:cs typeface="Alex Brush" panose="02000400000000000000" charset="0"/>
            </a:endParaRPr>
          </a:p>
        </p:txBody>
      </p:sp>
      <p:graphicFrame>
        <p:nvGraphicFramePr>
          <p:cNvPr id="18" name="Content Placeholder 17"/>
          <p:cNvGraphicFramePr>
            <a:graphicFrameLocks noGrp="1"/>
          </p:cNvGraphicFramePr>
          <p:nvPr>
            <p:ph sz="half" idx="2"/>
          </p:nvPr>
        </p:nvGraphicFramePr>
        <p:xfrm>
          <a:off x="1435735" y="2565400"/>
          <a:ext cx="9126855" cy="3562985"/>
        </p:xfrm>
        <a:graphic>
          <a:graphicData uri="http://schemas.openxmlformats.org/drawingml/2006/table">
            <a:tbl>
              <a:tblPr firstRow="1" firstCol="1" lastRow="1" bandRow="1"/>
              <a:tblGrid>
                <a:gridCol w="1477010">
                  <a:extLst>
                    <a:ext uri="{9D8B030D-6E8A-4147-A177-3AD203B41FA5}">
                      <a16:colId xmlns:a16="http://schemas.microsoft.com/office/drawing/2014/main" val="20000"/>
                    </a:ext>
                  </a:extLst>
                </a:gridCol>
                <a:gridCol w="7649845">
                  <a:extLst>
                    <a:ext uri="{9D8B030D-6E8A-4147-A177-3AD203B41FA5}">
                      <a16:colId xmlns:a16="http://schemas.microsoft.com/office/drawing/2014/main" val="20001"/>
                    </a:ext>
                  </a:extLst>
                </a:gridCol>
              </a:tblGrid>
              <a:tr h="876935">
                <a:tc>
                  <a:txBody>
                    <a:bodyPr/>
                    <a:lstStyle/>
                    <a:p>
                      <a:pPr marL="0" marR="0" indent="0" algn="l" defTabSz="914400" rtl="0" eaLnBrk="1" fontAlgn="auto" latinLnBrk="0" hangingPunct="1">
                        <a:lnSpc>
                          <a:spcPct val="107000"/>
                        </a:lnSpc>
                        <a:spcBef>
                          <a:spcPts val="0"/>
                        </a:spcBef>
                        <a:spcAft>
                          <a:spcPts val="0"/>
                        </a:spcAft>
                        <a:buClrTx/>
                        <a:buSzTx/>
                        <a:buFontTx/>
                        <a:buNone/>
                        <a:defRPr/>
                      </a:pPr>
                      <a:endParaRPr lang="en-US" sz="1400" b="1" dirty="0">
                        <a:effectLst/>
                        <a:latin typeface="Arial" panose="020B0604020202020204" pitchFamily="34" charset="0"/>
                        <a:ea typeface="Calibri" panose="020F0502020204030204" charset="0"/>
                        <a:cs typeface="Arial" panose="020B0604020202020204" pitchFamily="34" charset="0"/>
                      </a:endParaRPr>
                    </a:p>
                    <a:p>
                      <a:pPr marL="0" marR="0" indent="0" algn="l" defTabSz="914400" rtl="0" eaLnBrk="1" fontAlgn="auto" latinLnBrk="0" hangingPunct="1">
                        <a:lnSpc>
                          <a:spcPct val="107000"/>
                        </a:lnSpc>
                        <a:spcBef>
                          <a:spcPts val="0"/>
                        </a:spcBef>
                        <a:spcAft>
                          <a:spcPts val="0"/>
                        </a:spcAft>
                        <a:buClrTx/>
                        <a:buSzTx/>
                        <a:buFontTx/>
                        <a:buNone/>
                        <a:defRPr/>
                      </a:pPr>
                      <a:r>
                        <a:rPr lang="en-US" sz="1400" b="1" dirty="0">
                          <a:effectLst/>
                          <a:latin typeface="Arial" panose="020B0604020202020204" pitchFamily="34" charset="0"/>
                          <a:ea typeface="Calibri" panose="020F0502020204030204" charset="0"/>
                          <a:cs typeface="Arial" panose="020B0604020202020204" pitchFamily="34" charset="0"/>
                        </a:rPr>
                        <a:t>Data</a:t>
                      </a:r>
                      <a:r>
                        <a:rPr lang="en-US" sz="1400" b="1" baseline="0" dirty="0">
                          <a:effectLst/>
                          <a:latin typeface="Arial" panose="020B0604020202020204" pitchFamily="34" charset="0"/>
                          <a:ea typeface="Calibri" panose="020F0502020204030204" charset="0"/>
                          <a:cs typeface="Arial" panose="020B0604020202020204" pitchFamily="34" charset="0"/>
                        </a:rPr>
                        <a:t> driven </a:t>
                      </a:r>
                      <a:r>
                        <a:rPr lang="en-US" sz="1400" b="1" dirty="0">
                          <a:effectLst/>
                          <a:latin typeface="Arial" panose="020B0604020202020204" pitchFamily="34" charset="0"/>
                          <a:ea typeface="Calibri" panose="020F0502020204030204" charset="0"/>
                          <a:cs typeface="Arial" panose="020B0604020202020204" pitchFamily="34" charset="0"/>
                        </a:rPr>
                        <a:t>mail</a:t>
                      </a:r>
                      <a:endParaRPr lang="en-US" sz="1400" dirty="0">
                        <a:effectLst/>
                        <a:latin typeface="Arial" panose="020B0604020202020204" pitchFamily="34" charset="0"/>
                        <a:ea typeface="Calibri" panose="020F0502020204030204" charset="0"/>
                        <a:cs typeface="Arial" panose="020B0604020202020204" pitchFamily="34" charset="0"/>
                      </a:endParaRPr>
                    </a:p>
                  </a:txBody>
                  <a:tcPr marL="60357" marR="60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300" dirty="0">
                        <a:effectLst/>
                        <a:latin typeface="Arial" panose="020B0604020202020204" pitchFamily="34" charset="0"/>
                        <a:ea typeface="Calibri" panose="020F0502020204030204" charset="0"/>
                        <a:cs typeface="Arial" panose="020B0604020202020204" pitchFamily="34" charset="0"/>
                      </a:endParaRPr>
                    </a:p>
                    <a:p>
                      <a:pPr marL="0" marR="0">
                        <a:lnSpc>
                          <a:spcPct val="107000"/>
                        </a:lnSpc>
                        <a:spcBef>
                          <a:spcPts val="0"/>
                        </a:spcBef>
                        <a:spcAft>
                          <a:spcPts val="0"/>
                        </a:spcAft>
                      </a:pPr>
                      <a:r>
                        <a:rPr lang="en-US" sz="1300" dirty="0">
                          <a:effectLst/>
                          <a:latin typeface="Arial" panose="020B0604020202020204" pitchFamily="34" charset="0"/>
                          <a:ea typeface="Calibri" panose="020F0502020204030204" charset="0"/>
                          <a:cs typeface="Arial" panose="020B0604020202020204" pitchFamily="34" charset="0"/>
                        </a:rPr>
                        <a:t>We</a:t>
                      </a:r>
                      <a:r>
                        <a:rPr lang="en-US" sz="1300" baseline="0" dirty="0">
                          <a:effectLst/>
                          <a:latin typeface="Arial" panose="020B0604020202020204" pitchFamily="34" charset="0"/>
                          <a:ea typeface="Calibri" panose="020F0502020204030204" charset="0"/>
                          <a:cs typeface="Arial" panose="020B0604020202020204" pitchFamily="34" charset="0"/>
                        </a:rPr>
                        <a:t> will require ACCA support to help push out strategic email communications to all her students, affiliates members and employers with this we can enter into strategic partnerships </a:t>
                      </a:r>
                      <a:endParaRPr lang="en-US" sz="1300" dirty="0">
                        <a:effectLst/>
                        <a:latin typeface="Arial" panose="020B0604020202020204" pitchFamily="34" charset="0"/>
                        <a:ea typeface="Calibri" panose="020F0502020204030204" charset="0"/>
                        <a:cs typeface="Arial" panose="020B0604020202020204" pitchFamily="34" charset="0"/>
                      </a:endParaRPr>
                    </a:p>
                  </a:txBody>
                  <a:tcPr marL="60357" marR="60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55015">
                <a:tc>
                  <a:txBody>
                    <a:bodyPr/>
                    <a:lstStyle/>
                    <a:p>
                      <a:pPr marL="0" marR="0">
                        <a:lnSpc>
                          <a:spcPct val="107000"/>
                        </a:lnSpc>
                        <a:spcBef>
                          <a:spcPts val="0"/>
                        </a:spcBef>
                        <a:spcAft>
                          <a:spcPts val="0"/>
                        </a:spcAft>
                      </a:pPr>
                      <a:endParaRPr lang="en-US" sz="1400" b="1" dirty="0">
                        <a:effectLst/>
                        <a:latin typeface="Arial" panose="020B0604020202020204" pitchFamily="34" charset="0"/>
                        <a:ea typeface="Calibri" panose="020F0502020204030204" charset="0"/>
                        <a:cs typeface="Arial" panose="020B0604020202020204" pitchFamily="34" charset="0"/>
                      </a:endParaRPr>
                    </a:p>
                    <a:p>
                      <a:pPr marL="0" marR="0">
                        <a:lnSpc>
                          <a:spcPct val="107000"/>
                        </a:lnSpc>
                        <a:spcBef>
                          <a:spcPts val="0"/>
                        </a:spcBef>
                        <a:spcAft>
                          <a:spcPts val="0"/>
                        </a:spcAft>
                      </a:pPr>
                      <a:r>
                        <a:rPr lang="en-US" sz="1400" b="1" dirty="0">
                          <a:effectLst/>
                          <a:latin typeface="Arial" panose="020B0604020202020204" pitchFamily="34" charset="0"/>
                          <a:ea typeface="Calibri" panose="020F0502020204030204" charset="0"/>
                          <a:cs typeface="Arial" panose="020B0604020202020204" pitchFamily="34" charset="0"/>
                        </a:rPr>
                        <a:t>TNSS</a:t>
                      </a:r>
                      <a:r>
                        <a:rPr lang="en-US" sz="1400" b="1" baseline="0" dirty="0">
                          <a:effectLst/>
                          <a:latin typeface="Arial" panose="020B0604020202020204" pitchFamily="34" charset="0"/>
                          <a:ea typeface="Calibri" panose="020F0502020204030204" charset="0"/>
                          <a:cs typeface="Arial" panose="020B0604020202020204" pitchFamily="34" charset="0"/>
                        </a:rPr>
                        <a:t> Alumni</a:t>
                      </a:r>
                      <a:endParaRPr lang="en-US" sz="1400" b="1" dirty="0">
                        <a:effectLst/>
                        <a:latin typeface="Arial" panose="020B0604020202020204" pitchFamily="34" charset="0"/>
                        <a:ea typeface="Calibri" panose="020F0502020204030204" charset="0"/>
                        <a:cs typeface="Arial" panose="020B0604020202020204" pitchFamily="34" charset="0"/>
                      </a:endParaRPr>
                    </a:p>
                  </a:txBody>
                  <a:tcPr marL="60357" marR="60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300" dirty="0">
                        <a:effectLst/>
                        <a:latin typeface="Arial" panose="020B0604020202020204" pitchFamily="34" charset="0"/>
                        <a:ea typeface="Calibri" panose="020F0502020204030204" charset="0"/>
                        <a:cs typeface="Arial" panose="020B0604020202020204" pitchFamily="34" charset="0"/>
                      </a:endParaRPr>
                    </a:p>
                    <a:p>
                      <a:pPr marL="0" marR="0">
                        <a:lnSpc>
                          <a:spcPct val="107000"/>
                        </a:lnSpc>
                        <a:spcBef>
                          <a:spcPts val="0"/>
                        </a:spcBef>
                        <a:spcAft>
                          <a:spcPts val="0"/>
                        </a:spcAft>
                      </a:pPr>
                      <a:r>
                        <a:rPr lang="en-US" sz="1300" dirty="0">
                          <a:effectLst/>
                          <a:latin typeface="Arial" panose="020B0604020202020204" pitchFamily="34" charset="0"/>
                          <a:ea typeface="Calibri" panose="020F0502020204030204" charset="0"/>
                          <a:cs typeface="Arial" panose="020B0604020202020204" pitchFamily="34" charset="0"/>
                        </a:rPr>
                        <a:t>We</a:t>
                      </a:r>
                      <a:r>
                        <a:rPr lang="en-US" sz="1300" baseline="0" dirty="0">
                          <a:effectLst/>
                          <a:latin typeface="Arial" panose="020B0604020202020204" pitchFamily="34" charset="0"/>
                          <a:ea typeface="Calibri" panose="020F0502020204030204" charset="0"/>
                          <a:cs typeface="Arial" panose="020B0604020202020204" pitchFamily="34" charset="0"/>
                        </a:rPr>
                        <a:t> will launch the TNSS Alumni platform to enable us connect will all past students of the institution, and share newsletters with them on the benefit of the </a:t>
                      </a:r>
                      <a:r>
                        <a:rPr lang="en-US" sz="1300" baseline="0" dirty="0" err="1">
                          <a:effectLst/>
                          <a:latin typeface="Arial" panose="020B0604020202020204" pitchFamily="34" charset="0"/>
                          <a:ea typeface="Calibri" panose="020F0502020204030204" charset="0"/>
                          <a:cs typeface="Arial" panose="020B0604020202020204" pitchFamily="34" charset="0"/>
                        </a:rPr>
                        <a:t>UoL</a:t>
                      </a:r>
                      <a:r>
                        <a:rPr lang="en-US" sz="1300" baseline="0" dirty="0">
                          <a:effectLst/>
                          <a:latin typeface="Arial" panose="020B0604020202020204" pitchFamily="34" charset="0"/>
                          <a:ea typeface="Calibri" panose="020F0502020204030204" charset="0"/>
                          <a:cs typeface="Arial" panose="020B0604020202020204" pitchFamily="34" charset="0"/>
                        </a:rPr>
                        <a:t> qualification</a:t>
                      </a:r>
                      <a:endParaRPr lang="en-US" sz="1300" dirty="0">
                        <a:effectLst/>
                        <a:latin typeface="Arial" panose="020B0604020202020204" pitchFamily="34" charset="0"/>
                        <a:ea typeface="Calibri" panose="020F0502020204030204" charset="0"/>
                        <a:cs typeface="Arial" panose="020B0604020202020204" pitchFamily="34" charset="0"/>
                      </a:endParaRPr>
                    </a:p>
                  </a:txBody>
                  <a:tcPr marL="60357" marR="60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19175">
                <a:tc>
                  <a:txBody>
                    <a:bodyPr/>
                    <a:lstStyle/>
                    <a:p>
                      <a:pPr marL="0" marR="0">
                        <a:lnSpc>
                          <a:spcPct val="107000"/>
                        </a:lnSpc>
                        <a:spcBef>
                          <a:spcPts val="0"/>
                        </a:spcBef>
                        <a:spcAft>
                          <a:spcPts val="0"/>
                        </a:spcAft>
                      </a:pPr>
                      <a:endParaRPr lang="en-US" sz="1400" b="1" dirty="0">
                        <a:effectLst/>
                        <a:latin typeface="Arial" panose="020B0604020202020204" pitchFamily="34" charset="0"/>
                        <a:ea typeface="Calibri" panose="020F0502020204030204" charset="0"/>
                        <a:cs typeface="Arial" panose="020B0604020202020204" pitchFamily="34" charset="0"/>
                      </a:endParaRPr>
                    </a:p>
                    <a:p>
                      <a:pPr marL="0" marR="0">
                        <a:lnSpc>
                          <a:spcPct val="107000"/>
                        </a:lnSpc>
                        <a:spcBef>
                          <a:spcPts val="0"/>
                        </a:spcBef>
                        <a:spcAft>
                          <a:spcPts val="0"/>
                        </a:spcAft>
                      </a:pPr>
                      <a:r>
                        <a:rPr lang="en-US" sz="1400" b="1" dirty="0">
                          <a:effectLst/>
                          <a:latin typeface="Arial" panose="020B0604020202020204" pitchFamily="34" charset="0"/>
                          <a:ea typeface="Calibri" panose="020F0502020204030204" charset="0"/>
                          <a:cs typeface="Arial" panose="020B0604020202020204" pitchFamily="34" charset="0"/>
                        </a:rPr>
                        <a:t>Web Paid Campaigns </a:t>
                      </a:r>
                    </a:p>
                    <a:p>
                      <a:pPr marL="0" marR="0">
                        <a:lnSpc>
                          <a:spcPct val="107000"/>
                        </a:lnSpc>
                        <a:spcBef>
                          <a:spcPts val="0"/>
                        </a:spcBef>
                        <a:spcAft>
                          <a:spcPts val="0"/>
                        </a:spcAft>
                      </a:pPr>
                      <a:endParaRPr lang="en-US" sz="1400" b="1" dirty="0">
                        <a:effectLst/>
                        <a:latin typeface="Arial" panose="020B0604020202020204" pitchFamily="34" charset="0"/>
                        <a:ea typeface="Calibri" panose="020F0502020204030204" charset="0"/>
                        <a:cs typeface="Arial" panose="020B0604020202020204" pitchFamily="34" charset="0"/>
                      </a:endParaRPr>
                    </a:p>
                  </a:txBody>
                  <a:tcPr marL="60357" marR="60357"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300" dirty="0">
                        <a:effectLst/>
                        <a:latin typeface="Arial" panose="020B0604020202020204" pitchFamily="34" charset="0"/>
                        <a:ea typeface="Calibri" panose="020F0502020204030204" charset="0"/>
                        <a:cs typeface="Arial" panose="020B0604020202020204" pitchFamily="34" charset="0"/>
                      </a:endParaRPr>
                    </a:p>
                    <a:p>
                      <a:pPr marL="0" marR="0">
                        <a:lnSpc>
                          <a:spcPct val="107000"/>
                        </a:lnSpc>
                        <a:spcBef>
                          <a:spcPts val="0"/>
                        </a:spcBef>
                        <a:spcAft>
                          <a:spcPts val="0"/>
                        </a:spcAft>
                      </a:pPr>
                      <a:r>
                        <a:rPr lang="en-US" sz="1300" dirty="0">
                          <a:effectLst/>
                          <a:latin typeface="Arial" panose="020B0604020202020204" pitchFamily="34" charset="0"/>
                          <a:ea typeface="Calibri" panose="020F0502020204030204" charset="0"/>
                          <a:cs typeface="Arial" panose="020B0604020202020204" pitchFamily="34" charset="0"/>
                        </a:rPr>
                        <a:t>We will generate video to showcase TNSS, the content will be shared on our web page, and social media and other identified platforms,</a:t>
                      </a:r>
                      <a:r>
                        <a:rPr lang="en-US" sz="1300" baseline="0" dirty="0">
                          <a:effectLst/>
                          <a:latin typeface="Arial" panose="020B0604020202020204" pitchFamily="34" charset="0"/>
                          <a:ea typeface="Calibri" panose="020F0502020204030204" charset="0"/>
                          <a:cs typeface="Arial" panose="020B0604020202020204" pitchFamily="34" charset="0"/>
                        </a:rPr>
                        <a:t> we will require the financial support of ACCA to promote this on strategic  platforms such as goggle </a:t>
                      </a:r>
                      <a:endParaRPr lang="en-US" sz="1300" dirty="0">
                        <a:effectLst/>
                        <a:latin typeface="Arial" panose="020B0604020202020204" pitchFamily="34" charset="0"/>
                        <a:ea typeface="Calibri" panose="020F0502020204030204" charset="0"/>
                        <a:cs typeface="Arial" panose="020B0604020202020204" pitchFamily="34" charset="0"/>
                      </a:endParaRPr>
                    </a:p>
                  </a:txBody>
                  <a:tcPr marL="60357" marR="60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11860">
                <a:tc>
                  <a:txBody>
                    <a:bodyPr/>
                    <a:lstStyle/>
                    <a:p>
                      <a:pPr marL="0" marR="0">
                        <a:lnSpc>
                          <a:spcPct val="107000"/>
                        </a:lnSpc>
                        <a:spcBef>
                          <a:spcPts val="0"/>
                        </a:spcBef>
                        <a:spcAft>
                          <a:spcPts val="0"/>
                        </a:spcAft>
                        <a:buNone/>
                      </a:pPr>
                      <a:endParaRPr lang="en-US" sz="1400" b="1" dirty="0">
                        <a:effectLst/>
                        <a:latin typeface="Arial" panose="020B0604020202020204" pitchFamily="34" charset="0"/>
                        <a:ea typeface="Calibri" panose="020F0502020204030204" charset="0"/>
                        <a:cs typeface="Arial" panose="020B0604020202020204" pitchFamily="34" charset="0"/>
                      </a:endParaRPr>
                    </a:p>
                    <a:p>
                      <a:pPr marL="0" marR="0">
                        <a:lnSpc>
                          <a:spcPct val="107000"/>
                        </a:lnSpc>
                        <a:spcBef>
                          <a:spcPts val="0"/>
                        </a:spcBef>
                        <a:spcAft>
                          <a:spcPts val="0"/>
                        </a:spcAft>
                      </a:pPr>
                      <a:r>
                        <a:rPr lang="en-US" sz="1400" b="1" dirty="0">
                          <a:effectLst/>
                          <a:latin typeface="Arial" panose="020B0604020202020204" pitchFamily="34" charset="0"/>
                          <a:ea typeface="Calibri" panose="020F0502020204030204" charset="0"/>
                          <a:cs typeface="Arial" panose="020B0604020202020204" pitchFamily="34" charset="0"/>
                          <a:sym typeface="+mn-ea"/>
                        </a:rPr>
                        <a:t>Engagements activities </a:t>
                      </a:r>
                      <a:endParaRPr lang="en-US" sz="1400" b="1" dirty="0">
                        <a:effectLst/>
                        <a:latin typeface="Arial" panose="020B0604020202020204" pitchFamily="34" charset="0"/>
                        <a:ea typeface="Calibri" panose="020F0502020204030204" charset="0"/>
                        <a:cs typeface="Arial" panose="020B0604020202020204" pitchFamily="34" charset="0"/>
                      </a:endParaRPr>
                    </a:p>
                    <a:p>
                      <a:pPr marL="0" marR="0">
                        <a:lnSpc>
                          <a:spcPct val="107000"/>
                        </a:lnSpc>
                        <a:spcBef>
                          <a:spcPts val="0"/>
                        </a:spcBef>
                        <a:spcAft>
                          <a:spcPts val="0"/>
                        </a:spcAft>
                        <a:buNone/>
                      </a:pPr>
                      <a:endParaRPr lang="en-US" sz="1400" b="1" dirty="0">
                        <a:effectLst/>
                        <a:latin typeface="Arial" panose="020B0604020202020204" pitchFamily="34" charset="0"/>
                        <a:ea typeface="Calibri" panose="020F0502020204030204" charset="0"/>
                        <a:cs typeface="Arial" panose="020B0604020202020204" pitchFamily="34" charset="0"/>
                      </a:endParaRPr>
                    </a:p>
                  </a:txBody>
                  <a:tcPr marL="60357" marR="60357"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buNone/>
                      </a:pPr>
                      <a:endParaRPr lang="en-US" sz="1400" dirty="0">
                        <a:effectLst/>
                        <a:latin typeface="Arial" panose="020B0604020202020204" pitchFamily="34" charset="0"/>
                        <a:ea typeface="Calibri" panose="020F0502020204030204" charset="0"/>
                        <a:cs typeface="Arial" panose="020B0604020202020204" pitchFamily="34" charset="0"/>
                        <a:sym typeface="+mn-ea"/>
                      </a:endParaRPr>
                    </a:p>
                    <a:p>
                      <a:pPr marL="0" marR="0">
                        <a:lnSpc>
                          <a:spcPct val="107000"/>
                        </a:lnSpc>
                        <a:spcBef>
                          <a:spcPts val="0"/>
                        </a:spcBef>
                        <a:spcAft>
                          <a:spcPts val="0"/>
                        </a:spcAft>
                        <a:buNone/>
                      </a:pPr>
                      <a:r>
                        <a:rPr lang="en-US" sz="1300" dirty="0">
                          <a:effectLst/>
                          <a:latin typeface="Arial" panose="020B0604020202020204" pitchFamily="34" charset="0"/>
                          <a:ea typeface="Calibri" panose="020F0502020204030204" charset="0"/>
                          <a:cs typeface="Arial" panose="020B0604020202020204" pitchFamily="34" charset="0"/>
                          <a:sym typeface="+mn-ea"/>
                        </a:rPr>
                        <a:t>We also need funds to enable us organize seminars ,symposium, and events geared towards attracting students</a:t>
                      </a:r>
                    </a:p>
                  </a:txBody>
                  <a:tcPr marL="60357" marR="60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11"/>
          <p:cNvSpPr/>
          <p:nvPr/>
        </p:nvSpPr>
        <p:spPr>
          <a:xfrm>
            <a:off x="-52070" y="285115"/>
            <a:ext cx="5343525" cy="746760"/>
          </a:xfrm>
          <a:custGeom>
            <a:avLst/>
            <a:gdLst>
              <a:gd name="connsiteX0" fmla="*/ 0 w 8415"/>
              <a:gd name="connsiteY0" fmla="*/ 24 h 1176"/>
              <a:gd name="connsiteX1" fmla="*/ 7735 w 8415"/>
              <a:gd name="connsiteY1" fmla="*/ 0 h 1176"/>
              <a:gd name="connsiteX2" fmla="*/ 8415 w 8415"/>
              <a:gd name="connsiteY2" fmla="*/ 1134 h 1176"/>
              <a:gd name="connsiteX3" fmla="*/ 0 w 8415"/>
              <a:gd name="connsiteY3" fmla="*/ 1176 h 1176"/>
              <a:gd name="connsiteX4" fmla="*/ 0 w 8415"/>
              <a:gd name="connsiteY4" fmla="*/ 24 h 1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5" h="1176">
                <a:moveTo>
                  <a:pt x="0" y="24"/>
                </a:moveTo>
                <a:lnTo>
                  <a:pt x="7735" y="0"/>
                </a:lnTo>
                <a:cubicBezTo>
                  <a:pt x="7711" y="738"/>
                  <a:pt x="7973" y="976"/>
                  <a:pt x="8415" y="1134"/>
                </a:cubicBezTo>
                <a:lnTo>
                  <a:pt x="0" y="1176"/>
                </a:lnTo>
                <a:lnTo>
                  <a:pt x="0" y="24"/>
                </a:lnTo>
                <a:close/>
              </a:path>
            </a:pathLst>
          </a:custGeom>
          <a:gradFill>
            <a:gsLst>
              <a:gs pos="0">
                <a:schemeClr val="accent1">
                  <a:lumMod val="75000"/>
                </a:schemeClr>
              </a:gs>
              <a:gs pos="99000">
                <a:srgbClr val="0E2557"/>
              </a:gs>
            </a:gsLst>
            <a:lin ang="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cxnSp>
        <p:nvCxnSpPr>
          <p:cNvPr id="4" name="Straight Connector 3"/>
          <p:cNvCxnSpPr/>
          <p:nvPr/>
        </p:nvCxnSpPr>
        <p:spPr>
          <a:xfrm>
            <a:off x="1135380" y="6549390"/>
            <a:ext cx="1107440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rot="5400000">
            <a:off x="309880" y="5715635"/>
            <a:ext cx="883285" cy="1386205"/>
          </a:xfrm>
          <a:custGeom>
            <a:avLst/>
            <a:gdLst>
              <a:gd name="connsiteX0" fmla="*/ 0 w 6919"/>
              <a:gd name="connsiteY0" fmla="*/ 8072 h 10859"/>
              <a:gd name="connsiteX1" fmla="*/ 3095 w 6919"/>
              <a:gd name="connsiteY1" fmla="*/ 4025 h 10859"/>
              <a:gd name="connsiteX2" fmla="*/ 6859 w 6919"/>
              <a:gd name="connsiteY2" fmla="*/ 0 h 10859"/>
              <a:gd name="connsiteX3" fmla="*/ 6919 w 6919"/>
              <a:gd name="connsiteY3" fmla="*/ 7442 h 10859"/>
              <a:gd name="connsiteX4" fmla="*/ 3095 w 6919"/>
              <a:gd name="connsiteY4" fmla="*/ 10859 h 10859"/>
              <a:gd name="connsiteX5" fmla="*/ 0 w 6919"/>
              <a:gd name="connsiteY5" fmla="*/ 8072 h 1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9" h="10859">
                <a:moveTo>
                  <a:pt x="0" y="8072"/>
                </a:moveTo>
                <a:cubicBezTo>
                  <a:pt x="139" y="5934"/>
                  <a:pt x="1238" y="5032"/>
                  <a:pt x="3095" y="4025"/>
                </a:cubicBezTo>
                <a:cubicBezTo>
                  <a:pt x="5532" y="2703"/>
                  <a:pt x="6485" y="1314"/>
                  <a:pt x="6859" y="0"/>
                </a:cubicBezTo>
                <a:cubicBezTo>
                  <a:pt x="6859" y="1139"/>
                  <a:pt x="6919" y="6303"/>
                  <a:pt x="6919" y="7442"/>
                </a:cubicBezTo>
                <a:cubicBezTo>
                  <a:pt x="6919" y="9329"/>
                  <a:pt x="5207" y="10859"/>
                  <a:pt x="3095" y="10859"/>
                </a:cubicBezTo>
                <a:cubicBezTo>
                  <a:pt x="983" y="10859"/>
                  <a:pt x="23" y="9560"/>
                  <a:pt x="0" y="8072"/>
                </a:cubicBezTo>
                <a:close/>
              </a:path>
            </a:pathLst>
          </a:custGeom>
          <a:gradFill>
            <a:gsLst>
              <a:gs pos="0">
                <a:schemeClr val="accent1">
                  <a:lumMod val="75000"/>
                </a:schemeClr>
              </a:gs>
              <a:gs pos="100000">
                <a:srgbClr val="0E2557"/>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3"/>
          <p:cNvSpPr>
            <a:spLocks noChangeArrowheads="1"/>
          </p:cNvSpPr>
          <p:nvPr/>
        </p:nvSpPr>
        <p:spPr bwMode="auto">
          <a:xfrm>
            <a:off x="1824355" y="6587490"/>
            <a:ext cx="32893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fontAlgn="auto" hangingPunct="1">
              <a:lnSpc>
                <a:spcPct val="70000"/>
              </a:lnSpc>
              <a:spcBef>
                <a:spcPts val="0"/>
              </a:spcBef>
              <a:spcAft>
                <a:spcPts val="0"/>
              </a:spcAft>
              <a:defRPr/>
            </a:pPr>
            <a:r>
              <a:rPr lang="en-US" altLang="en-US" sz="1600" dirty="0">
                <a:solidFill>
                  <a:schemeClr val="tx1"/>
                </a:solidFill>
              </a:rPr>
              <a:t>www.thenewsynergyspecialist.com</a:t>
            </a:r>
          </a:p>
        </p:txBody>
      </p:sp>
      <p:sp>
        <p:nvSpPr>
          <p:cNvPr id="7" name="Rectangle 3"/>
          <p:cNvSpPr>
            <a:spLocks noChangeArrowheads="1"/>
          </p:cNvSpPr>
          <p:nvPr/>
        </p:nvSpPr>
        <p:spPr bwMode="auto">
          <a:xfrm>
            <a:off x="8488045" y="6587490"/>
            <a:ext cx="32893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fontAlgn="auto" hangingPunct="1">
              <a:lnSpc>
                <a:spcPct val="70000"/>
              </a:lnSpc>
              <a:spcBef>
                <a:spcPts val="0"/>
              </a:spcBef>
              <a:spcAft>
                <a:spcPts val="0"/>
              </a:spcAft>
              <a:defRPr/>
            </a:pPr>
            <a:r>
              <a:rPr lang="en-US" altLang="en-US" sz="1600" dirty="0">
                <a:solidFill>
                  <a:schemeClr val="accent1">
                    <a:lumMod val="50000"/>
                  </a:schemeClr>
                </a:solidFill>
              </a:rPr>
              <a:t>...enter to learn, live to achieve</a:t>
            </a:r>
          </a:p>
        </p:txBody>
      </p:sp>
      <p:sp>
        <p:nvSpPr>
          <p:cNvPr id="3" name="Text Box 2"/>
          <p:cNvSpPr txBox="1"/>
          <p:nvPr/>
        </p:nvSpPr>
        <p:spPr>
          <a:xfrm>
            <a:off x="948690" y="428625"/>
            <a:ext cx="2835275" cy="460375"/>
          </a:xfrm>
          <a:prstGeom prst="rect">
            <a:avLst/>
          </a:prstGeom>
          <a:noFill/>
          <a:effectLst>
            <a:outerShdw blurRad="533400" dist="50800" dir="5820000" algn="ctr" rotWithShape="0">
              <a:srgbClr val="000000">
                <a:alpha val="94000"/>
              </a:srgbClr>
            </a:outerShdw>
          </a:effectLst>
        </p:spPr>
        <p:txBody>
          <a:bodyPr wrap="none" rtlCol="0" anchor="t">
            <a:spAutoFit/>
          </a:bodyPr>
          <a:lstStyle/>
          <a:p>
            <a:pPr algn="dist" eaLnBrk="1" hangingPunct="1"/>
            <a:r>
              <a:rPr lang="en-US" altLang="en-US" sz="2400" b="1">
                <a:solidFill>
                  <a:schemeClr val="bg1"/>
                </a:solidFill>
                <a:effectLst>
                  <a:reflection stA="45000" endPos="40000" dir="5400000" sy="-100000" algn="bl" rotWithShape="0"/>
                </a:effectLst>
                <a:sym typeface="+mn-ea"/>
              </a:rPr>
              <a:t>SKANS PARTNERSHIP</a:t>
            </a:r>
          </a:p>
        </p:txBody>
      </p:sp>
      <p:pic>
        <p:nvPicPr>
          <p:cNvPr id="8" name="Content Placeholder 7" descr="MARKETING PLAN new-26"/>
          <p:cNvPicPr>
            <a:picLocks noGrp="1" noChangeAspect="1"/>
          </p:cNvPicPr>
          <p:nvPr>
            <p:ph sz="half" idx="1"/>
          </p:nvPr>
        </p:nvPicPr>
        <p:blipFill>
          <a:blip r:embed="rId2"/>
          <a:stretch>
            <a:fillRect/>
          </a:stretch>
        </p:blipFill>
        <p:spPr>
          <a:xfrm>
            <a:off x="8220710" y="285115"/>
            <a:ext cx="3133090" cy="709930"/>
          </a:xfrm>
          <a:prstGeom prst="rect">
            <a:avLst/>
          </a:prstGeom>
        </p:spPr>
      </p:pic>
      <p:sp>
        <p:nvSpPr>
          <p:cNvPr id="10" name="Freeform 9"/>
          <p:cNvSpPr/>
          <p:nvPr/>
        </p:nvSpPr>
        <p:spPr>
          <a:xfrm rot="19380000">
            <a:off x="4972050" y="-36195"/>
            <a:ext cx="608330" cy="954405"/>
          </a:xfrm>
          <a:custGeom>
            <a:avLst/>
            <a:gdLst>
              <a:gd name="connsiteX0" fmla="*/ 0 w 1405"/>
              <a:gd name="connsiteY0" fmla="*/ 1623 h 2204"/>
              <a:gd name="connsiteX1" fmla="*/ 622 w 1405"/>
              <a:gd name="connsiteY1" fmla="*/ 809 h 2204"/>
              <a:gd name="connsiteX2" fmla="*/ 1379 w 1405"/>
              <a:gd name="connsiteY2" fmla="*/ 0 h 2204"/>
              <a:gd name="connsiteX3" fmla="*/ 1391 w 1405"/>
              <a:gd name="connsiteY3" fmla="*/ 1496 h 2204"/>
              <a:gd name="connsiteX4" fmla="*/ 0 w 1405"/>
              <a:gd name="connsiteY4" fmla="*/ 1623 h 2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 h="2204">
                <a:moveTo>
                  <a:pt x="0" y="1623"/>
                </a:moveTo>
                <a:cubicBezTo>
                  <a:pt x="28" y="1193"/>
                  <a:pt x="249" y="1012"/>
                  <a:pt x="622" y="809"/>
                </a:cubicBezTo>
                <a:cubicBezTo>
                  <a:pt x="1112" y="543"/>
                  <a:pt x="1304" y="264"/>
                  <a:pt x="1379" y="0"/>
                </a:cubicBezTo>
                <a:cubicBezTo>
                  <a:pt x="1379" y="229"/>
                  <a:pt x="1429" y="1270"/>
                  <a:pt x="1391" y="1496"/>
                </a:cubicBezTo>
                <a:cubicBezTo>
                  <a:pt x="1197" y="2631"/>
                  <a:pt x="26" y="2193"/>
                  <a:pt x="0" y="1623"/>
                </a:cubicBezTo>
                <a:close/>
              </a:path>
            </a:pathLst>
          </a:custGeom>
          <a:gradFill>
            <a:gsLst>
              <a:gs pos="0">
                <a:schemeClr val="accent1">
                  <a:lumMod val="75000"/>
                </a:schemeClr>
              </a:gs>
              <a:gs pos="100000">
                <a:srgbClr val="0E2557"/>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11"/>
          <p:cNvSpPr/>
          <p:nvPr/>
        </p:nvSpPr>
        <p:spPr>
          <a:xfrm>
            <a:off x="-52070" y="285115"/>
            <a:ext cx="5547360" cy="1017905"/>
          </a:xfrm>
          <a:custGeom>
            <a:avLst/>
            <a:gdLst>
              <a:gd name="connsiteX0" fmla="*/ 0 w 8415"/>
              <a:gd name="connsiteY0" fmla="*/ 24 h 1176"/>
              <a:gd name="connsiteX1" fmla="*/ 7735 w 8415"/>
              <a:gd name="connsiteY1" fmla="*/ 0 h 1176"/>
              <a:gd name="connsiteX2" fmla="*/ 8415 w 8415"/>
              <a:gd name="connsiteY2" fmla="*/ 1134 h 1176"/>
              <a:gd name="connsiteX3" fmla="*/ 0 w 8415"/>
              <a:gd name="connsiteY3" fmla="*/ 1176 h 1176"/>
              <a:gd name="connsiteX4" fmla="*/ 0 w 8415"/>
              <a:gd name="connsiteY4" fmla="*/ 24 h 1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5" h="1176">
                <a:moveTo>
                  <a:pt x="0" y="24"/>
                </a:moveTo>
                <a:lnTo>
                  <a:pt x="7735" y="0"/>
                </a:lnTo>
                <a:cubicBezTo>
                  <a:pt x="7711" y="738"/>
                  <a:pt x="7973" y="976"/>
                  <a:pt x="8415" y="1134"/>
                </a:cubicBezTo>
                <a:lnTo>
                  <a:pt x="0" y="1176"/>
                </a:lnTo>
                <a:lnTo>
                  <a:pt x="0" y="24"/>
                </a:lnTo>
                <a:close/>
              </a:path>
            </a:pathLst>
          </a:custGeom>
          <a:gradFill>
            <a:gsLst>
              <a:gs pos="0">
                <a:schemeClr val="accent1">
                  <a:lumMod val="75000"/>
                </a:schemeClr>
              </a:gs>
              <a:gs pos="99000">
                <a:srgbClr val="0E2557"/>
              </a:gs>
            </a:gsLst>
            <a:lin ang="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1135380" y="6549390"/>
            <a:ext cx="1107440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rot="5400000">
            <a:off x="309880" y="5715635"/>
            <a:ext cx="883285" cy="1386205"/>
          </a:xfrm>
          <a:custGeom>
            <a:avLst/>
            <a:gdLst>
              <a:gd name="connsiteX0" fmla="*/ 0 w 6919"/>
              <a:gd name="connsiteY0" fmla="*/ 8072 h 10859"/>
              <a:gd name="connsiteX1" fmla="*/ 3095 w 6919"/>
              <a:gd name="connsiteY1" fmla="*/ 4025 h 10859"/>
              <a:gd name="connsiteX2" fmla="*/ 6859 w 6919"/>
              <a:gd name="connsiteY2" fmla="*/ 0 h 10859"/>
              <a:gd name="connsiteX3" fmla="*/ 6919 w 6919"/>
              <a:gd name="connsiteY3" fmla="*/ 7442 h 10859"/>
              <a:gd name="connsiteX4" fmla="*/ 3095 w 6919"/>
              <a:gd name="connsiteY4" fmla="*/ 10859 h 10859"/>
              <a:gd name="connsiteX5" fmla="*/ 0 w 6919"/>
              <a:gd name="connsiteY5" fmla="*/ 8072 h 1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9" h="10859">
                <a:moveTo>
                  <a:pt x="0" y="8072"/>
                </a:moveTo>
                <a:cubicBezTo>
                  <a:pt x="139" y="5934"/>
                  <a:pt x="1238" y="5032"/>
                  <a:pt x="3095" y="4025"/>
                </a:cubicBezTo>
                <a:cubicBezTo>
                  <a:pt x="5532" y="2703"/>
                  <a:pt x="6485" y="1314"/>
                  <a:pt x="6859" y="0"/>
                </a:cubicBezTo>
                <a:cubicBezTo>
                  <a:pt x="6859" y="1139"/>
                  <a:pt x="6919" y="6303"/>
                  <a:pt x="6919" y="7442"/>
                </a:cubicBezTo>
                <a:cubicBezTo>
                  <a:pt x="6919" y="9329"/>
                  <a:pt x="5207" y="10859"/>
                  <a:pt x="3095" y="10859"/>
                </a:cubicBezTo>
                <a:cubicBezTo>
                  <a:pt x="983" y="10859"/>
                  <a:pt x="23" y="9560"/>
                  <a:pt x="0" y="8072"/>
                </a:cubicBezTo>
                <a:close/>
              </a:path>
            </a:pathLst>
          </a:custGeom>
          <a:gradFill>
            <a:gsLst>
              <a:gs pos="0">
                <a:schemeClr val="accent1">
                  <a:lumMod val="75000"/>
                </a:schemeClr>
              </a:gs>
              <a:gs pos="100000">
                <a:srgbClr val="0E2557"/>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3"/>
          <p:cNvSpPr>
            <a:spLocks noChangeArrowheads="1"/>
          </p:cNvSpPr>
          <p:nvPr/>
        </p:nvSpPr>
        <p:spPr bwMode="auto">
          <a:xfrm>
            <a:off x="1824355" y="6587490"/>
            <a:ext cx="32893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fontAlgn="auto" hangingPunct="1">
              <a:lnSpc>
                <a:spcPct val="70000"/>
              </a:lnSpc>
              <a:spcBef>
                <a:spcPts val="0"/>
              </a:spcBef>
              <a:spcAft>
                <a:spcPts val="0"/>
              </a:spcAft>
              <a:defRPr/>
            </a:pPr>
            <a:r>
              <a:rPr lang="en-US" altLang="en-US" sz="1600" dirty="0">
                <a:solidFill>
                  <a:schemeClr val="tx1"/>
                </a:solidFill>
              </a:rPr>
              <a:t>www.thenewsynergyspecialist.com</a:t>
            </a:r>
          </a:p>
        </p:txBody>
      </p:sp>
      <p:sp>
        <p:nvSpPr>
          <p:cNvPr id="7" name="Rectangle 3"/>
          <p:cNvSpPr>
            <a:spLocks noChangeArrowheads="1"/>
          </p:cNvSpPr>
          <p:nvPr/>
        </p:nvSpPr>
        <p:spPr bwMode="auto">
          <a:xfrm>
            <a:off x="8488045" y="6587490"/>
            <a:ext cx="32893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fontAlgn="auto" hangingPunct="1">
              <a:lnSpc>
                <a:spcPct val="70000"/>
              </a:lnSpc>
              <a:spcBef>
                <a:spcPts val="0"/>
              </a:spcBef>
              <a:spcAft>
                <a:spcPts val="0"/>
              </a:spcAft>
              <a:defRPr/>
            </a:pPr>
            <a:r>
              <a:rPr lang="en-US" altLang="en-US" sz="1600" dirty="0">
                <a:solidFill>
                  <a:schemeClr val="accent1">
                    <a:lumMod val="50000"/>
                  </a:schemeClr>
                </a:solidFill>
              </a:rPr>
              <a:t>...enter to learn, live to achieve</a:t>
            </a:r>
          </a:p>
        </p:txBody>
      </p:sp>
      <p:sp>
        <p:nvSpPr>
          <p:cNvPr id="3" name="Text Box 2"/>
          <p:cNvSpPr txBox="1"/>
          <p:nvPr/>
        </p:nvSpPr>
        <p:spPr>
          <a:xfrm>
            <a:off x="194628" y="482600"/>
            <a:ext cx="4918710" cy="632460"/>
          </a:xfrm>
          <a:prstGeom prst="rect">
            <a:avLst/>
          </a:prstGeom>
          <a:noFill/>
          <a:effectLst>
            <a:outerShdw dist="50800" dir="5820000" sx="1000" sy="1000" algn="ctr" rotWithShape="0">
              <a:srgbClr val="000000">
                <a:alpha val="100000"/>
              </a:srgbClr>
            </a:outerShdw>
          </a:effectLst>
        </p:spPr>
        <p:txBody>
          <a:bodyPr wrap="none" rtlCol="0" anchor="t">
            <a:spAutoFit/>
          </a:bodyPr>
          <a:lstStyle/>
          <a:p>
            <a:pPr algn="dist" eaLnBrk="1" hangingPunct="1">
              <a:lnSpc>
                <a:spcPct val="80000"/>
              </a:lnSpc>
            </a:pPr>
            <a:r>
              <a:rPr lang="en-US" altLang="en-US" sz="2200" b="1">
                <a:solidFill>
                  <a:schemeClr val="bg1"/>
                </a:solidFill>
                <a:effectLst>
                  <a:reflection endPos="0" dir="5400000" sy="-100000" algn="bl" rotWithShape="0"/>
                </a:effectLst>
                <a:sym typeface="+mn-ea"/>
              </a:rPr>
              <a:t>PARTNERSHIP WITH LAGOS STATE</a:t>
            </a:r>
          </a:p>
          <a:p>
            <a:pPr algn="dist" eaLnBrk="1" hangingPunct="1">
              <a:lnSpc>
                <a:spcPct val="80000"/>
              </a:lnSpc>
            </a:pPr>
            <a:r>
              <a:rPr lang="en-US" altLang="en-US" sz="2200" b="1">
                <a:solidFill>
                  <a:schemeClr val="bg1"/>
                </a:solidFill>
                <a:effectLst>
                  <a:reflection endPos="0" dir="5400000" sy="-100000" algn="bl" rotWithShape="0"/>
                </a:effectLst>
                <a:sym typeface="+mn-ea"/>
              </a:rPr>
              <a:t>GOVERNMENT ON IPSAS QUALIFICATION</a:t>
            </a:r>
          </a:p>
        </p:txBody>
      </p:sp>
      <p:pic>
        <p:nvPicPr>
          <p:cNvPr id="8" name="Content Placeholder 7" descr="MARKETING PLAN new-26"/>
          <p:cNvPicPr>
            <a:picLocks noGrp="1" noChangeAspect="1"/>
          </p:cNvPicPr>
          <p:nvPr>
            <p:ph sz="half" idx="1"/>
          </p:nvPr>
        </p:nvPicPr>
        <p:blipFill>
          <a:blip r:embed="rId2"/>
          <a:stretch>
            <a:fillRect/>
          </a:stretch>
        </p:blipFill>
        <p:spPr>
          <a:xfrm>
            <a:off x="8220710" y="285115"/>
            <a:ext cx="3133090" cy="709930"/>
          </a:xfrm>
          <a:prstGeom prst="rect">
            <a:avLst/>
          </a:prstGeom>
        </p:spPr>
      </p:pic>
      <p:sp>
        <p:nvSpPr>
          <p:cNvPr id="10" name="Freeform 9"/>
          <p:cNvSpPr/>
          <p:nvPr/>
        </p:nvSpPr>
        <p:spPr>
          <a:xfrm rot="19380000">
            <a:off x="5161280" y="-205740"/>
            <a:ext cx="812165" cy="1274445"/>
          </a:xfrm>
          <a:custGeom>
            <a:avLst/>
            <a:gdLst>
              <a:gd name="connsiteX0" fmla="*/ 0 w 1405"/>
              <a:gd name="connsiteY0" fmla="*/ 1623 h 2204"/>
              <a:gd name="connsiteX1" fmla="*/ 622 w 1405"/>
              <a:gd name="connsiteY1" fmla="*/ 809 h 2204"/>
              <a:gd name="connsiteX2" fmla="*/ 1379 w 1405"/>
              <a:gd name="connsiteY2" fmla="*/ 0 h 2204"/>
              <a:gd name="connsiteX3" fmla="*/ 1391 w 1405"/>
              <a:gd name="connsiteY3" fmla="*/ 1496 h 2204"/>
              <a:gd name="connsiteX4" fmla="*/ 0 w 1405"/>
              <a:gd name="connsiteY4" fmla="*/ 1623 h 2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 h="2204">
                <a:moveTo>
                  <a:pt x="0" y="1623"/>
                </a:moveTo>
                <a:cubicBezTo>
                  <a:pt x="28" y="1193"/>
                  <a:pt x="249" y="1012"/>
                  <a:pt x="622" y="809"/>
                </a:cubicBezTo>
                <a:cubicBezTo>
                  <a:pt x="1112" y="543"/>
                  <a:pt x="1304" y="264"/>
                  <a:pt x="1379" y="0"/>
                </a:cubicBezTo>
                <a:cubicBezTo>
                  <a:pt x="1379" y="229"/>
                  <a:pt x="1429" y="1270"/>
                  <a:pt x="1391" y="1496"/>
                </a:cubicBezTo>
                <a:cubicBezTo>
                  <a:pt x="1197" y="2631"/>
                  <a:pt x="26" y="2193"/>
                  <a:pt x="0" y="1623"/>
                </a:cubicBezTo>
                <a:close/>
              </a:path>
            </a:pathLst>
          </a:custGeom>
          <a:gradFill>
            <a:gsLst>
              <a:gs pos="0">
                <a:schemeClr val="accent1">
                  <a:lumMod val="75000"/>
                </a:schemeClr>
              </a:gs>
              <a:gs pos="100000">
                <a:srgbClr val="0E2557"/>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IMG_3229"/>
          <p:cNvPicPr>
            <a:picLocks noChangeAspect="1"/>
          </p:cNvPicPr>
          <p:nvPr/>
        </p:nvPicPr>
        <p:blipFill>
          <a:blip r:embed="rId3"/>
          <a:stretch>
            <a:fillRect/>
          </a:stretch>
        </p:blipFill>
        <p:spPr>
          <a:xfrm>
            <a:off x="3229610" y="4046220"/>
            <a:ext cx="2880360" cy="1920875"/>
          </a:xfrm>
          <a:prstGeom prst="rect">
            <a:avLst/>
          </a:prstGeom>
        </p:spPr>
      </p:pic>
      <p:pic>
        <p:nvPicPr>
          <p:cNvPr id="5" name="Picture 4" descr="IMG_3173"/>
          <p:cNvPicPr>
            <a:picLocks noChangeAspect="1"/>
          </p:cNvPicPr>
          <p:nvPr/>
        </p:nvPicPr>
        <p:blipFill>
          <a:blip r:embed="rId4"/>
          <a:srcRect t="28452" b="4821"/>
          <a:stretch>
            <a:fillRect/>
          </a:stretch>
        </p:blipFill>
        <p:spPr>
          <a:xfrm>
            <a:off x="282575" y="1402080"/>
            <a:ext cx="5827395" cy="2592705"/>
          </a:xfrm>
          <a:prstGeom prst="rect">
            <a:avLst/>
          </a:prstGeom>
        </p:spPr>
      </p:pic>
      <p:pic>
        <p:nvPicPr>
          <p:cNvPr id="9" name="Picture 8" descr="IMG_3180"/>
          <p:cNvPicPr>
            <a:picLocks noChangeAspect="1"/>
          </p:cNvPicPr>
          <p:nvPr/>
        </p:nvPicPr>
        <p:blipFill>
          <a:blip r:embed="rId5"/>
          <a:srcRect t="7463" b="24856"/>
          <a:stretch>
            <a:fillRect/>
          </a:stretch>
        </p:blipFill>
        <p:spPr>
          <a:xfrm>
            <a:off x="6159500" y="1399540"/>
            <a:ext cx="5753735" cy="2595245"/>
          </a:xfrm>
          <a:prstGeom prst="rect">
            <a:avLst/>
          </a:prstGeom>
        </p:spPr>
      </p:pic>
      <p:pic>
        <p:nvPicPr>
          <p:cNvPr id="11" name="Picture 10" descr="IMG_3202"/>
          <p:cNvPicPr>
            <a:picLocks noChangeAspect="1"/>
          </p:cNvPicPr>
          <p:nvPr/>
        </p:nvPicPr>
        <p:blipFill>
          <a:blip r:embed="rId6"/>
          <a:stretch>
            <a:fillRect/>
          </a:stretch>
        </p:blipFill>
        <p:spPr>
          <a:xfrm>
            <a:off x="9060180" y="4045585"/>
            <a:ext cx="2853055" cy="1902460"/>
          </a:xfrm>
          <a:prstGeom prst="rect">
            <a:avLst/>
          </a:prstGeom>
        </p:spPr>
      </p:pic>
      <p:pic>
        <p:nvPicPr>
          <p:cNvPr id="14" name="Picture 13" descr="IMG_3214"/>
          <p:cNvPicPr>
            <a:picLocks noChangeAspect="1"/>
          </p:cNvPicPr>
          <p:nvPr/>
        </p:nvPicPr>
        <p:blipFill>
          <a:blip r:embed="rId7"/>
          <a:stretch>
            <a:fillRect/>
          </a:stretch>
        </p:blipFill>
        <p:spPr>
          <a:xfrm>
            <a:off x="281940" y="4045585"/>
            <a:ext cx="2881630" cy="1921510"/>
          </a:xfrm>
          <a:prstGeom prst="rect">
            <a:avLst/>
          </a:prstGeom>
        </p:spPr>
      </p:pic>
      <p:pic>
        <p:nvPicPr>
          <p:cNvPr id="16" name="Picture 15" descr="IMG_3222"/>
          <p:cNvPicPr>
            <a:picLocks noChangeAspect="1"/>
          </p:cNvPicPr>
          <p:nvPr/>
        </p:nvPicPr>
        <p:blipFill>
          <a:blip r:embed="rId8"/>
          <a:stretch>
            <a:fillRect/>
          </a:stretch>
        </p:blipFill>
        <p:spPr>
          <a:xfrm>
            <a:off x="6159500" y="4046220"/>
            <a:ext cx="2851150" cy="19018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11"/>
          <p:cNvSpPr/>
          <p:nvPr/>
        </p:nvSpPr>
        <p:spPr>
          <a:xfrm>
            <a:off x="-52070" y="285115"/>
            <a:ext cx="5343525" cy="746760"/>
          </a:xfrm>
          <a:custGeom>
            <a:avLst/>
            <a:gdLst>
              <a:gd name="connsiteX0" fmla="*/ 0 w 8415"/>
              <a:gd name="connsiteY0" fmla="*/ 24 h 1176"/>
              <a:gd name="connsiteX1" fmla="*/ 7735 w 8415"/>
              <a:gd name="connsiteY1" fmla="*/ 0 h 1176"/>
              <a:gd name="connsiteX2" fmla="*/ 8415 w 8415"/>
              <a:gd name="connsiteY2" fmla="*/ 1134 h 1176"/>
              <a:gd name="connsiteX3" fmla="*/ 0 w 8415"/>
              <a:gd name="connsiteY3" fmla="*/ 1176 h 1176"/>
              <a:gd name="connsiteX4" fmla="*/ 0 w 8415"/>
              <a:gd name="connsiteY4" fmla="*/ 24 h 1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5" h="1176">
                <a:moveTo>
                  <a:pt x="0" y="24"/>
                </a:moveTo>
                <a:lnTo>
                  <a:pt x="7735" y="0"/>
                </a:lnTo>
                <a:cubicBezTo>
                  <a:pt x="7711" y="738"/>
                  <a:pt x="7973" y="976"/>
                  <a:pt x="8415" y="1134"/>
                </a:cubicBezTo>
                <a:lnTo>
                  <a:pt x="0" y="1176"/>
                </a:lnTo>
                <a:lnTo>
                  <a:pt x="0" y="24"/>
                </a:lnTo>
                <a:close/>
              </a:path>
            </a:pathLst>
          </a:custGeom>
          <a:gradFill>
            <a:gsLst>
              <a:gs pos="0">
                <a:schemeClr val="accent1">
                  <a:lumMod val="75000"/>
                </a:schemeClr>
              </a:gs>
              <a:gs pos="99000">
                <a:srgbClr val="0E2557"/>
              </a:gs>
            </a:gsLst>
            <a:lin ang="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1135380" y="6549390"/>
            <a:ext cx="1107440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rot="5400000">
            <a:off x="309880" y="5715635"/>
            <a:ext cx="883285" cy="1386205"/>
          </a:xfrm>
          <a:custGeom>
            <a:avLst/>
            <a:gdLst>
              <a:gd name="connsiteX0" fmla="*/ 0 w 6919"/>
              <a:gd name="connsiteY0" fmla="*/ 8072 h 10859"/>
              <a:gd name="connsiteX1" fmla="*/ 3095 w 6919"/>
              <a:gd name="connsiteY1" fmla="*/ 4025 h 10859"/>
              <a:gd name="connsiteX2" fmla="*/ 6859 w 6919"/>
              <a:gd name="connsiteY2" fmla="*/ 0 h 10859"/>
              <a:gd name="connsiteX3" fmla="*/ 6919 w 6919"/>
              <a:gd name="connsiteY3" fmla="*/ 7442 h 10859"/>
              <a:gd name="connsiteX4" fmla="*/ 3095 w 6919"/>
              <a:gd name="connsiteY4" fmla="*/ 10859 h 10859"/>
              <a:gd name="connsiteX5" fmla="*/ 0 w 6919"/>
              <a:gd name="connsiteY5" fmla="*/ 8072 h 1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9" h="10859">
                <a:moveTo>
                  <a:pt x="0" y="8072"/>
                </a:moveTo>
                <a:cubicBezTo>
                  <a:pt x="139" y="5934"/>
                  <a:pt x="1238" y="5032"/>
                  <a:pt x="3095" y="4025"/>
                </a:cubicBezTo>
                <a:cubicBezTo>
                  <a:pt x="5532" y="2703"/>
                  <a:pt x="6485" y="1314"/>
                  <a:pt x="6859" y="0"/>
                </a:cubicBezTo>
                <a:cubicBezTo>
                  <a:pt x="6859" y="1139"/>
                  <a:pt x="6919" y="6303"/>
                  <a:pt x="6919" y="7442"/>
                </a:cubicBezTo>
                <a:cubicBezTo>
                  <a:pt x="6919" y="9329"/>
                  <a:pt x="5207" y="10859"/>
                  <a:pt x="3095" y="10859"/>
                </a:cubicBezTo>
                <a:cubicBezTo>
                  <a:pt x="983" y="10859"/>
                  <a:pt x="23" y="9560"/>
                  <a:pt x="0" y="8072"/>
                </a:cubicBezTo>
                <a:close/>
              </a:path>
            </a:pathLst>
          </a:custGeom>
          <a:gradFill>
            <a:gsLst>
              <a:gs pos="0">
                <a:schemeClr val="accent1">
                  <a:lumMod val="75000"/>
                </a:schemeClr>
              </a:gs>
              <a:gs pos="100000">
                <a:srgbClr val="0E2557"/>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3"/>
          <p:cNvSpPr>
            <a:spLocks noChangeArrowheads="1"/>
          </p:cNvSpPr>
          <p:nvPr/>
        </p:nvSpPr>
        <p:spPr bwMode="auto">
          <a:xfrm>
            <a:off x="1824355" y="6587490"/>
            <a:ext cx="32893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fontAlgn="auto" hangingPunct="1">
              <a:lnSpc>
                <a:spcPct val="70000"/>
              </a:lnSpc>
              <a:spcBef>
                <a:spcPts val="0"/>
              </a:spcBef>
              <a:spcAft>
                <a:spcPts val="0"/>
              </a:spcAft>
              <a:defRPr/>
            </a:pPr>
            <a:r>
              <a:rPr lang="en-US" altLang="en-US" sz="1600" dirty="0">
                <a:solidFill>
                  <a:schemeClr val="tx1"/>
                </a:solidFill>
              </a:rPr>
              <a:t>www.thenewsynergyspecialist.com</a:t>
            </a:r>
          </a:p>
        </p:txBody>
      </p:sp>
      <p:sp>
        <p:nvSpPr>
          <p:cNvPr id="7" name="Rectangle 3"/>
          <p:cNvSpPr>
            <a:spLocks noChangeArrowheads="1"/>
          </p:cNvSpPr>
          <p:nvPr/>
        </p:nvSpPr>
        <p:spPr bwMode="auto">
          <a:xfrm>
            <a:off x="8488045" y="6587490"/>
            <a:ext cx="32893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fontAlgn="auto" hangingPunct="1">
              <a:lnSpc>
                <a:spcPct val="70000"/>
              </a:lnSpc>
              <a:spcBef>
                <a:spcPts val="0"/>
              </a:spcBef>
              <a:spcAft>
                <a:spcPts val="0"/>
              </a:spcAft>
              <a:defRPr/>
            </a:pPr>
            <a:r>
              <a:rPr lang="en-US" altLang="en-US" sz="1600" dirty="0">
                <a:solidFill>
                  <a:schemeClr val="accent1">
                    <a:lumMod val="50000"/>
                  </a:schemeClr>
                </a:solidFill>
              </a:rPr>
              <a:t>...enter to learn, live to achieve</a:t>
            </a:r>
          </a:p>
        </p:txBody>
      </p:sp>
      <p:sp>
        <p:nvSpPr>
          <p:cNvPr id="3" name="Text Box 2"/>
          <p:cNvSpPr txBox="1"/>
          <p:nvPr/>
        </p:nvSpPr>
        <p:spPr>
          <a:xfrm>
            <a:off x="836613" y="427990"/>
            <a:ext cx="2854960" cy="460375"/>
          </a:xfrm>
          <a:prstGeom prst="rect">
            <a:avLst/>
          </a:prstGeom>
          <a:noFill/>
          <a:effectLst>
            <a:outerShdw blurRad="533400" dist="50800" dir="5820000" algn="ctr" rotWithShape="0">
              <a:srgbClr val="000000">
                <a:alpha val="94000"/>
              </a:srgbClr>
            </a:outerShdw>
          </a:effectLst>
        </p:spPr>
        <p:txBody>
          <a:bodyPr wrap="none" rtlCol="0" anchor="t">
            <a:spAutoFit/>
          </a:bodyPr>
          <a:lstStyle/>
          <a:p>
            <a:pPr algn="dist" eaLnBrk="1" hangingPunct="1"/>
            <a:r>
              <a:rPr lang="en-US" altLang="en-US" sz="2400" b="1">
                <a:solidFill>
                  <a:schemeClr val="bg1"/>
                </a:solidFill>
                <a:effectLst>
                  <a:reflection stA="45000" endPos="40000" dir="5400000" sy="-100000" algn="bl" rotWithShape="0"/>
                </a:effectLst>
                <a:sym typeface="+mn-ea"/>
              </a:rPr>
              <a:t>OUR SUCCESS CHART</a:t>
            </a:r>
          </a:p>
        </p:txBody>
      </p:sp>
      <p:pic>
        <p:nvPicPr>
          <p:cNvPr id="8" name="Content Placeholder 7" descr="MARKETING PLAN new-26"/>
          <p:cNvPicPr>
            <a:picLocks noGrp="1" noChangeAspect="1"/>
          </p:cNvPicPr>
          <p:nvPr>
            <p:ph sz="half" idx="1"/>
          </p:nvPr>
        </p:nvPicPr>
        <p:blipFill>
          <a:blip r:embed="rId2"/>
          <a:stretch>
            <a:fillRect/>
          </a:stretch>
        </p:blipFill>
        <p:spPr>
          <a:xfrm>
            <a:off x="8886190" y="321945"/>
            <a:ext cx="3133090" cy="709930"/>
          </a:xfrm>
          <a:prstGeom prst="rect">
            <a:avLst/>
          </a:prstGeom>
        </p:spPr>
      </p:pic>
      <p:sp>
        <p:nvSpPr>
          <p:cNvPr id="10" name="Freeform 9"/>
          <p:cNvSpPr/>
          <p:nvPr/>
        </p:nvSpPr>
        <p:spPr>
          <a:xfrm rot="19380000">
            <a:off x="4972050" y="-36195"/>
            <a:ext cx="608330" cy="954405"/>
          </a:xfrm>
          <a:custGeom>
            <a:avLst/>
            <a:gdLst>
              <a:gd name="connsiteX0" fmla="*/ 0 w 1405"/>
              <a:gd name="connsiteY0" fmla="*/ 1623 h 2204"/>
              <a:gd name="connsiteX1" fmla="*/ 622 w 1405"/>
              <a:gd name="connsiteY1" fmla="*/ 809 h 2204"/>
              <a:gd name="connsiteX2" fmla="*/ 1379 w 1405"/>
              <a:gd name="connsiteY2" fmla="*/ 0 h 2204"/>
              <a:gd name="connsiteX3" fmla="*/ 1391 w 1405"/>
              <a:gd name="connsiteY3" fmla="*/ 1496 h 2204"/>
              <a:gd name="connsiteX4" fmla="*/ 0 w 1405"/>
              <a:gd name="connsiteY4" fmla="*/ 1623 h 2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 h="2204">
                <a:moveTo>
                  <a:pt x="0" y="1623"/>
                </a:moveTo>
                <a:cubicBezTo>
                  <a:pt x="28" y="1193"/>
                  <a:pt x="249" y="1012"/>
                  <a:pt x="622" y="809"/>
                </a:cubicBezTo>
                <a:cubicBezTo>
                  <a:pt x="1112" y="543"/>
                  <a:pt x="1304" y="264"/>
                  <a:pt x="1379" y="0"/>
                </a:cubicBezTo>
                <a:cubicBezTo>
                  <a:pt x="1379" y="229"/>
                  <a:pt x="1429" y="1270"/>
                  <a:pt x="1391" y="1496"/>
                </a:cubicBezTo>
                <a:cubicBezTo>
                  <a:pt x="1197" y="2631"/>
                  <a:pt x="26" y="2193"/>
                  <a:pt x="0" y="1623"/>
                </a:cubicBezTo>
                <a:close/>
              </a:path>
            </a:pathLst>
          </a:custGeom>
          <a:gradFill>
            <a:gsLst>
              <a:gs pos="0">
                <a:schemeClr val="accent1">
                  <a:lumMod val="75000"/>
                </a:schemeClr>
              </a:gs>
              <a:gs pos="100000">
                <a:srgbClr val="0E2557"/>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Content Placeholder 19"/>
          <p:cNvGraphicFramePr>
            <a:graphicFrameLocks noGrp="1"/>
          </p:cNvGraphicFramePr>
          <p:nvPr>
            <p:ph sz="half" idx="2"/>
          </p:nvPr>
        </p:nvGraphicFramePr>
        <p:xfrm>
          <a:off x="1821180" y="1253490"/>
          <a:ext cx="8549005" cy="435165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11"/>
          <p:cNvSpPr/>
          <p:nvPr/>
        </p:nvSpPr>
        <p:spPr>
          <a:xfrm>
            <a:off x="-52070" y="285115"/>
            <a:ext cx="5343525" cy="746760"/>
          </a:xfrm>
          <a:custGeom>
            <a:avLst/>
            <a:gdLst>
              <a:gd name="connsiteX0" fmla="*/ 0 w 8415"/>
              <a:gd name="connsiteY0" fmla="*/ 24 h 1176"/>
              <a:gd name="connsiteX1" fmla="*/ 7735 w 8415"/>
              <a:gd name="connsiteY1" fmla="*/ 0 h 1176"/>
              <a:gd name="connsiteX2" fmla="*/ 8415 w 8415"/>
              <a:gd name="connsiteY2" fmla="*/ 1134 h 1176"/>
              <a:gd name="connsiteX3" fmla="*/ 0 w 8415"/>
              <a:gd name="connsiteY3" fmla="*/ 1176 h 1176"/>
              <a:gd name="connsiteX4" fmla="*/ 0 w 8415"/>
              <a:gd name="connsiteY4" fmla="*/ 24 h 1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5" h="1176">
                <a:moveTo>
                  <a:pt x="0" y="24"/>
                </a:moveTo>
                <a:lnTo>
                  <a:pt x="7735" y="0"/>
                </a:lnTo>
                <a:cubicBezTo>
                  <a:pt x="7711" y="738"/>
                  <a:pt x="7973" y="976"/>
                  <a:pt x="8415" y="1134"/>
                </a:cubicBezTo>
                <a:lnTo>
                  <a:pt x="0" y="1176"/>
                </a:lnTo>
                <a:lnTo>
                  <a:pt x="0" y="24"/>
                </a:lnTo>
                <a:close/>
              </a:path>
            </a:pathLst>
          </a:custGeom>
          <a:gradFill>
            <a:gsLst>
              <a:gs pos="0">
                <a:schemeClr val="accent1">
                  <a:lumMod val="75000"/>
                </a:schemeClr>
              </a:gs>
              <a:gs pos="99000">
                <a:srgbClr val="0E2557"/>
              </a:gs>
            </a:gsLst>
            <a:lin ang="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1135380" y="6549390"/>
            <a:ext cx="1107440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rot="5400000">
            <a:off x="309880" y="5715635"/>
            <a:ext cx="883285" cy="1386205"/>
          </a:xfrm>
          <a:custGeom>
            <a:avLst/>
            <a:gdLst>
              <a:gd name="connsiteX0" fmla="*/ 0 w 6919"/>
              <a:gd name="connsiteY0" fmla="*/ 8072 h 10859"/>
              <a:gd name="connsiteX1" fmla="*/ 3095 w 6919"/>
              <a:gd name="connsiteY1" fmla="*/ 4025 h 10859"/>
              <a:gd name="connsiteX2" fmla="*/ 6859 w 6919"/>
              <a:gd name="connsiteY2" fmla="*/ 0 h 10859"/>
              <a:gd name="connsiteX3" fmla="*/ 6919 w 6919"/>
              <a:gd name="connsiteY3" fmla="*/ 7442 h 10859"/>
              <a:gd name="connsiteX4" fmla="*/ 3095 w 6919"/>
              <a:gd name="connsiteY4" fmla="*/ 10859 h 10859"/>
              <a:gd name="connsiteX5" fmla="*/ 0 w 6919"/>
              <a:gd name="connsiteY5" fmla="*/ 8072 h 1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9" h="10859">
                <a:moveTo>
                  <a:pt x="0" y="8072"/>
                </a:moveTo>
                <a:cubicBezTo>
                  <a:pt x="139" y="5934"/>
                  <a:pt x="1238" y="5032"/>
                  <a:pt x="3095" y="4025"/>
                </a:cubicBezTo>
                <a:cubicBezTo>
                  <a:pt x="5532" y="2703"/>
                  <a:pt x="6485" y="1314"/>
                  <a:pt x="6859" y="0"/>
                </a:cubicBezTo>
                <a:cubicBezTo>
                  <a:pt x="6859" y="1139"/>
                  <a:pt x="6919" y="6303"/>
                  <a:pt x="6919" y="7442"/>
                </a:cubicBezTo>
                <a:cubicBezTo>
                  <a:pt x="6919" y="9329"/>
                  <a:pt x="5207" y="10859"/>
                  <a:pt x="3095" y="10859"/>
                </a:cubicBezTo>
                <a:cubicBezTo>
                  <a:pt x="983" y="10859"/>
                  <a:pt x="23" y="9560"/>
                  <a:pt x="0" y="8072"/>
                </a:cubicBezTo>
                <a:close/>
              </a:path>
            </a:pathLst>
          </a:custGeom>
          <a:gradFill>
            <a:gsLst>
              <a:gs pos="0">
                <a:schemeClr val="accent1">
                  <a:lumMod val="75000"/>
                </a:schemeClr>
              </a:gs>
              <a:gs pos="100000">
                <a:srgbClr val="0E2557"/>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3"/>
          <p:cNvSpPr>
            <a:spLocks noChangeArrowheads="1"/>
          </p:cNvSpPr>
          <p:nvPr/>
        </p:nvSpPr>
        <p:spPr bwMode="auto">
          <a:xfrm>
            <a:off x="1824355" y="6587490"/>
            <a:ext cx="32893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fontAlgn="auto" hangingPunct="1">
              <a:lnSpc>
                <a:spcPct val="70000"/>
              </a:lnSpc>
              <a:spcBef>
                <a:spcPts val="0"/>
              </a:spcBef>
              <a:spcAft>
                <a:spcPts val="0"/>
              </a:spcAft>
              <a:defRPr/>
            </a:pPr>
            <a:r>
              <a:rPr lang="en-US" altLang="en-US" sz="1600" dirty="0">
                <a:solidFill>
                  <a:schemeClr val="tx1"/>
                </a:solidFill>
              </a:rPr>
              <a:t>www.thenewsynergyspecialist.com</a:t>
            </a:r>
          </a:p>
        </p:txBody>
      </p:sp>
      <p:sp>
        <p:nvSpPr>
          <p:cNvPr id="7" name="Rectangle 3"/>
          <p:cNvSpPr>
            <a:spLocks noChangeArrowheads="1"/>
          </p:cNvSpPr>
          <p:nvPr/>
        </p:nvSpPr>
        <p:spPr bwMode="auto">
          <a:xfrm>
            <a:off x="8488045" y="6587490"/>
            <a:ext cx="32893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fontAlgn="auto" hangingPunct="1">
              <a:lnSpc>
                <a:spcPct val="70000"/>
              </a:lnSpc>
              <a:spcBef>
                <a:spcPts val="0"/>
              </a:spcBef>
              <a:spcAft>
                <a:spcPts val="0"/>
              </a:spcAft>
              <a:defRPr/>
            </a:pPr>
            <a:r>
              <a:rPr lang="en-US" altLang="en-US" sz="1600" dirty="0">
                <a:solidFill>
                  <a:schemeClr val="accent1">
                    <a:lumMod val="50000"/>
                  </a:schemeClr>
                </a:solidFill>
              </a:rPr>
              <a:t>...enter to learn, live to achieve</a:t>
            </a:r>
          </a:p>
        </p:txBody>
      </p:sp>
      <p:sp>
        <p:nvSpPr>
          <p:cNvPr id="3" name="Text Box 2"/>
          <p:cNvSpPr txBox="1"/>
          <p:nvPr/>
        </p:nvSpPr>
        <p:spPr>
          <a:xfrm>
            <a:off x="980440" y="427990"/>
            <a:ext cx="2567305" cy="460375"/>
          </a:xfrm>
          <a:prstGeom prst="rect">
            <a:avLst/>
          </a:prstGeom>
          <a:noFill/>
          <a:effectLst>
            <a:outerShdw blurRad="533400" dist="50800" dir="5820000" algn="ctr" rotWithShape="0">
              <a:srgbClr val="000000">
                <a:alpha val="94000"/>
              </a:srgbClr>
            </a:outerShdw>
          </a:effectLst>
        </p:spPr>
        <p:txBody>
          <a:bodyPr wrap="none" rtlCol="0" anchor="t">
            <a:spAutoFit/>
          </a:bodyPr>
          <a:lstStyle/>
          <a:p>
            <a:pPr algn="dist" eaLnBrk="1" hangingPunct="1"/>
            <a:r>
              <a:rPr lang="en-US" altLang="en-US" sz="2400" b="1">
                <a:solidFill>
                  <a:schemeClr val="bg1"/>
                </a:solidFill>
                <a:effectLst>
                  <a:reflection stA="45000" endPos="40000" dir="5400000" sy="-100000" algn="bl" rotWithShape="0"/>
                </a:effectLst>
                <a:sym typeface="+mn-ea"/>
              </a:rPr>
              <a:t>OUR TESTIMONIAL</a:t>
            </a:r>
          </a:p>
        </p:txBody>
      </p:sp>
      <p:pic>
        <p:nvPicPr>
          <p:cNvPr id="8" name="Content Placeholder 7" descr="MARKETING PLAN new-26"/>
          <p:cNvPicPr>
            <a:picLocks noGrp="1" noChangeAspect="1"/>
          </p:cNvPicPr>
          <p:nvPr>
            <p:ph sz="half" idx="1"/>
          </p:nvPr>
        </p:nvPicPr>
        <p:blipFill>
          <a:blip r:embed="rId2"/>
          <a:stretch>
            <a:fillRect/>
          </a:stretch>
        </p:blipFill>
        <p:spPr>
          <a:xfrm>
            <a:off x="8886190" y="321945"/>
            <a:ext cx="3133090" cy="709930"/>
          </a:xfrm>
          <a:prstGeom prst="rect">
            <a:avLst/>
          </a:prstGeom>
        </p:spPr>
      </p:pic>
      <p:sp>
        <p:nvSpPr>
          <p:cNvPr id="10" name="Freeform 9"/>
          <p:cNvSpPr/>
          <p:nvPr/>
        </p:nvSpPr>
        <p:spPr>
          <a:xfrm rot="19380000">
            <a:off x="4972050" y="-36195"/>
            <a:ext cx="608330" cy="954405"/>
          </a:xfrm>
          <a:custGeom>
            <a:avLst/>
            <a:gdLst>
              <a:gd name="connsiteX0" fmla="*/ 0 w 1405"/>
              <a:gd name="connsiteY0" fmla="*/ 1623 h 2204"/>
              <a:gd name="connsiteX1" fmla="*/ 622 w 1405"/>
              <a:gd name="connsiteY1" fmla="*/ 809 h 2204"/>
              <a:gd name="connsiteX2" fmla="*/ 1379 w 1405"/>
              <a:gd name="connsiteY2" fmla="*/ 0 h 2204"/>
              <a:gd name="connsiteX3" fmla="*/ 1391 w 1405"/>
              <a:gd name="connsiteY3" fmla="*/ 1496 h 2204"/>
              <a:gd name="connsiteX4" fmla="*/ 0 w 1405"/>
              <a:gd name="connsiteY4" fmla="*/ 1623 h 2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 h="2204">
                <a:moveTo>
                  <a:pt x="0" y="1623"/>
                </a:moveTo>
                <a:cubicBezTo>
                  <a:pt x="28" y="1193"/>
                  <a:pt x="249" y="1012"/>
                  <a:pt x="622" y="809"/>
                </a:cubicBezTo>
                <a:cubicBezTo>
                  <a:pt x="1112" y="543"/>
                  <a:pt x="1304" y="264"/>
                  <a:pt x="1379" y="0"/>
                </a:cubicBezTo>
                <a:cubicBezTo>
                  <a:pt x="1379" y="229"/>
                  <a:pt x="1429" y="1270"/>
                  <a:pt x="1391" y="1496"/>
                </a:cubicBezTo>
                <a:cubicBezTo>
                  <a:pt x="1197" y="2631"/>
                  <a:pt x="26" y="2193"/>
                  <a:pt x="0" y="1623"/>
                </a:cubicBezTo>
                <a:close/>
              </a:path>
            </a:pathLst>
          </a:custGeom>
          <a:gradFill>
            <a:gsLst>
              <a:gs pos="0">
                <a:schemeClr val="accent1">
                  <a:lumMod val="75000"/>
                </a:schemeClr>
              </a:gs>
              <a:gs pos="100000">
                <a:srgbClr val="0E2557"/>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4"/>
          <p:cNvSpPr txBox="1"/>
          <p:nvPr/>
        </p:nvSpPr>
        <p:spPr>
          <a:xfrm>
            <a:off x="1667510" y="3221355"/>
            <a:ext cx="2834640" cy="349250"/>
          </a:xfrm>
          <a:prstGeom prst="rect">
            <a:avLst/>
          </a:prstGeom>
          <a:noFill/>
        </p:spPr>
        <p:txBody>
          <a:bodyPr wrap="square" rtlCol="0" anchor="t">
            <a:spAutoFit/>
          </a:bodyPr>
          <a:lstStyle/>
          <a:p>
            <a:pPr algn="ctr">
              <a:lnSpc>
                <a:spcPct val="70000"/>
              </a:lnSpc>
            </a:pPr>
            <a:r>
              <a:rPr lang="en-US" altLang="en-US" sz="2400" b="1" dirty="0" err="1">
                <a:solidFill>
                  <a:srgbClr val="060E18"/>
                </a:solidFill>
                <a:sym typeface="+mn-ea"/>
              </a:rPr>
              <a:t>Onome Akpomudia</a:t>
            </a:r>
          </a:p>
        </p:txBody>
      </p:sp>
      <p:sp>
        <p:nvSpPr>
          <p:cNvPr id="14" name="Rectangle 13"/>
          <p:cNvSpPr/>
          <p:nvPr/>
        </p:nvSpPr>
        <p:spPr>
          <a:xfrm>
            <a:off x="1932940" y="3566160"/>
            <a:ext cx="2297430" cy="1922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936115" y="1150620"/>
            <a:ext cx="2297430" cy="198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291455" y="3603625"/>
            <a:ext cx="2297430" cy="1922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294630" y="1188085"/>
            <a:ext cx="2297430" cy="198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488045" y="3603625"/>
            <a:ext cx="2297430" cy="1922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491220" y="1188085"/>
            <a:ext cx="2297430" cy="198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20"/>
          <p:cNvSpPr txBox="1"/>
          <p:nvPr/>
        </p:nvSpPr>
        <p:spPr>
          <a:xfrm>
            <a:off x="5026025" y="3150870"/>
            <a:ext cx="2834640" cy="460375"/>
          </a:xfrm>
          <a:prstGeom prst="rect">
            <a:avLst/>
          </a:prstGeom>
          <a:noFill/>
        </p:spPr>
        <p:txBody>
          <a:bodyPr wrap="square" rtlCol="0" anchor="t">
            <a:spAutoFit/>
          </a:bodyPr>
          <a:lstStyle/>
          <a:p>
            <a:pPr algn="ctr"/>
            <a:r>
              <a:rPr lang="en-US" altLang="en-US" sz="2400" b="1" dirty="0" err="1">
                <a:solidFill>
                  <a:srgbClr val="060E18"/>
                </a:solidFill>
                <a:sym typeface="+mn-ea"/>
              </a:rPr>
              <a:t>Busola</a:t>
            </a:r>
            <a:r>
              <a:rPr lang="en-US" altLang="en-US" sz="2400" b="1" dirty="0">
                <a:solidFill>
                  <a:srgbClr val="060E18"/>
                </a:solidFill>
                <a:sym typeface="+mn-ea"/>
              </a:rPr>
              <a:t> </a:t>
            </a:r>
            <a:r>
              <a:rPr lang="en-US" altLang="en-US" sz="2400" b="1" dirty="0" err="1">
                <a:solidFill>
                  <a:srgbClr val="060E18"/>
                </a:solidFill>
                <a:sym typeface="+mn-ea"/>
              </a:rPr>
              <a:t>Sogbolu</a:t>
            </a:r>
          </a:p>
        </p:txBody>
      </p:sp>
      <p:sp>
        <p:nvSpPr>
          <p:cNvPr id="22" name="Text Box 21"/>
          <p:cNvSpPr txBox="1"/>
          <p:nvPr/>
        </p:nvSpPr>
        <p:spPr>
          <a:xfrm>
            <a:off x="8532495" y="3012440"/>
            <a:ext cx="2264410" cy="645160"/>
          </a:xfrm>
          <a:prstGeom prst="rect">
            <a:avLst/>
          </a:prstGeom>
          <a:noFill/>
        </p:spPr>
        <p:txBody>
          <a:bodyPr wrap="none" rtlCol="0" anchor="t">
            <a:spAutoFit/>
          </a:bodyPr>
          <a:lstStyle/>
          <a:p>
            <a:pPr eaLnBrk="1" hangingPunct="1">
              <a:lnSpc>
                <a:spcPct val="150000"/>
              </a:lnSpc>
            </a:pPr>
            <a:r>
              <a:rPr lang="en-US" altLang="en-US" sz="2400" b="1" dirty="0">
                <a:solidFill>
                  <a:srgbClr val="060E18"/>
                </a:solidFill>
                <a:sym typeface="+mn-ea"/>
              </a:rPr>
              <a:t>Roselyn </a:t>
            </a:r>
            <a:r>
              <a:rPr lang="en-US" altLang="en-US" sz="2400" b="1" dirty="0" err="1">
                <a:solidFill>
                  <a:srgbClr val="060E18"/>
                </a:solidFill>
                <a:sym typeface="+mn-ea"/>
              </a:rPr>
              <a:t>Efemelu</a:t>
            </a:r>
            <a:endParaRPr lang="en-US" sz="2400"/>
          </a:p>
        </p:txBody>
      </p:sp>
      <p:sp>
        <p:nvSpPr>
          <p:cNvPr id="23" name="Text Box 22"/>
          <p:cNvSpPr txBox="1"/>
          <p:nvPr/>
        </p:nvSpPr>
        <p:spPr>
          <a:xfrm>
            <a:off x="3691890" y="5967095"/>
            <a:ext cx="4954270" cy="368300"/>
          </a:xfrm>
          <a:prstGeom prst="rect">
            <a:avLst/>
          </a:prstGeom>
          <a:noFill/>
        </p:spPr>
        <p:txBody>
          <a:bodyPr wrap="none" rtlCol="0" anchor="t">
            <a:spAutoFit/>
          </a:bodyPr>
          <a:lstStyle/>
          <a:p>
            <a:pPr algn="ctr" eaLnBrk="1" hangingPunct="1"/>
            <a:r>
              <a:rPr lang="en-US" altLang="en-US" b="1" i="1" dirty="0">
                <a:sym typeface="+mn-ea"/>
              </a:rPr>
              <a:t>Top ACCA Affiliate in Nigeria December 2017/2018</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11"/>
          <p:cNvSpPr/>
          <p:nvPr/>
        </p:nvSpPr>
        <p:spPr>
          <a:xfrm>
            <a:off x="-52070" y="285115"/>
            <a:ext cx="5343525" cy="746760"/>
          </a:xfrm>
          <a:custGeom>
            <a:avLst/>
            <a:gdLst>
              <a:gd name="connsiteX0" fmla="*/ 0 w 8415"/>
              <a:gd name="connsiteY0" fmla="*/ 24 h 1176"/>
              <a:gd name="connsiteX1" fmla="*/ 7735 w 8415"/>
              <a:gd name="connsiteY1" fmla="*/ 0 h 1176"/>
              <a:gd name="connsiteX2" fmla="*/ 8415 w 8415"/>
              <a:gd name="connsiteY2" fmla="*/ 1134 h 1176"/>
              <a:gd name="connsiteX3" fmla="*/ 0 w 8415"/>
              <a:gd name="connsiteY3" fmla="*/ 1176 h 1176"/>
              <a:gd name="connsiteX4" fmla="*/ 0 w 8415"/>
              <a:gd name="connsiteY4" fmla="*/ 24 h 1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5" h="1176">
                <a:moveTo>
                  <a:pt x="0" y="24"/>
                </a:moveTo>
                <a:lnTo>
                  <a:pt x="7735" y="0"/>
                </a:lnTo>
                <a:cubicBezTo>
                  <a:pt x="7711" y="738"/>
                  <a:pt x="7973" y="976"/>
                  <a:pt x="8415" y="1134"/>
                </a:cubicBezTo>
                <a:lnTo>
                  <a:pt x="0" y="1176"/>
                </a:lnTo>
                <a:lnTo>
                  <a:pt x="0" y="24"/>
                </a:lnTo>
                <a:close/>
              </a:path>
            </a:pathLst>
          </a:custGeom>
          <a:gradFill>
            <a:gsLst>
              <a:gs pos="0">
                <a:schemeClr val="accent1">
                  <a:lumMod val="75000"/>
                </a:schemeClr>
              </a:gs>
              <a:gs pos="99000">
                <a:srgbClr val="0E2557"/>
              </a:gs>
            </a:gsLst>
            <a:lin ang="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1135380" y="6549390"/>
            <a:ext cx="1107440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rot="5400000">
            <a:off x="309880" y="5715635"/>
            <a:ext cx="883285" cy="1386205"/>
          </a:xfrm>
          <a:custGeom>
            <a:avLst/>
            <a:gdLst>
              <a:gd name="connsiteX0" fmla="*/ 0 w 6919"/>
              <a:gd name="connsiteY0" fmla="*/ 8072 h 10859"/>
              <a:gd name="connsiteX1" fmla="*/ 3095 w 6919"/>
              <a:gd name="connsiteY1" fmla="*/ 4025 h 10859"/>
              <a:gd name="connsiteX2" fmla="*/ 6859 w 6919"/>
              <a:gd name="connsiteY2" fmla="*/ 0 h 10859"/>
              <a:gd name="connsiteX3" fmla="*/ 6919 w 6919"/>
              <a:gd name="connsiteY3" fmla="*/ 7442 h 10859"/>
              <a:gd name="connsiteX4" fmla="*/ 3095 w 6919"/>
              <a:gd name="connsiteY4" fmla="*/ 10859 h 10859"/>
              <a:gd name="connsiteX5" fmla="*/ 0 w 6919"/>
              <a:gd name="connsiteY5" fmla="*/ 8072 h 1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9" h="10859">
                <a:moveTo>
                  <a:pt x="0" y="8072"/>
                </a:moveTo>
                <a:cubicBezTo>
                  <a:pt x="139" y="5934"/>
                  <a:pt x="1238" y="5032"/>
                  <a:pt x="3095" y="4025"/>
                </a:cubicBezTo>
                <a:cubicBezTo>
                  <a:pt x="5532" y="2703"/>
                  <a:pt x="6485" y="1314"/>
                  <a:pt x="6859" y="0"/>
                </a:cubicBezTo>
                <a:cubicBezTo>
                  <a:pt x="6859" y="1139"/>
                  <a:pt x="6919" y="6303"/>
                  <a:pt x="6919" y="7442"/>
                </a:cubicBezTo>
                <a:cubicBezTo>
                  <a:pt x="6919" y="9329"/>
                  <a:pt x="5207" y="10859"/>
                  <a:pt x="3095" y="10859"/>
                </a:cubicBezTo>
                <a:cubicBezTo>
                  <a:pt x="983" y="10859"/>
                  <a:pt x="23" y="9560"/>
                  <a:pt x="0" y="8072"/>
                </a:cubicBezTo>
                <a:close/>
              </a:path>
            </a:pathLst>
          </a:custGeom>
          <a:gradFill>
            <a:gsLst>
              <a:gs pos="0">
                <a:schemeClr val="accent1">
                  <a:lumMod val="75000"/>
                </a:schemeClr>
              </a:gs>
              <a:gs pos="100000">
                <a:srgbClr val="0E2557"/>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3"/>
          <p:cNvSpPr>
            <a:spLocks noChangeArrowheads="1"/>
          </p:cNvSpPr>
          <p:nvPr/>
        </p:nvSpPr>
        <p:spPr bwMode="auto">
          <a:xfrm>
            <a:off x="1824355" y="6587490"/>
            <a:ext cx="32893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fontAlgn="auto" hangingPunct="1">
              <a:lnSpc>
                <a:spcPct val="70000"/>
              </a:lnSpc>
              <a:spcBef>
                <a:spcPts val="0"/>
              </a:spcBef>
              <a:spcAft>
                <a:spcPts val="0"/>
              </a:spcAft>
              <a:defRPr/>
            </a:pPr>
            <a:r>
              <a:rPr lang="en-US" altLang="en-US" sz="1600" dirty="0">
                <a:solidFill>
                  <a:schemeClr val="tx1"/>
                </a:solidFill>
              </a:rPr>
              <a:t>www.thenewsynergyspecialist.com</a:t>
            </a:r>
          </a:p>
        </p:txBody>
      </p:sp>
      <p:sp>
        <p:nvSpPr>
          <p:cNvPr id="7" name="Rectangle 3"/>
          <p:cNvSpPr>
            <a:spLocks noChangeArrowheads="1"/>
          </p:cNvSpPr>
          <p:nvPr/>
        </p:nvSpPr>
        <p:spPr bwMode="auto">
          <a:xfrm>
            <a:off x="8488045" y="6587490"/>
            <a:ext cx="32893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fontAlgn="auto" hangingPunct="1">
              <a:lnSpc>
                <a:spcPct val="70000"/>
              </a:lnSpc>
              <a:spcBef>
                <a:spcPts val="0"/>
              </a:spcBef>
              <a:spcAft>
                <a:spcPts val="0"/>
              </a:spcAft>
              <a:defRPr/>
            </a:pPr>
            <a:r>
              <a:rPr lang="en-US" altLang="en-US" sz="1600" dirty="0">
                <a:solidFill>
                  <a:schemeClr val="accent1">
                    <a:lumMod val="50000"/>
                  </a:schemeClr>
                </a:solidFill>
              </a:rPr>
              <a:t>...enter to learn, live to achieve</a:t>
            </a:r>
          </a:p>
        </p:txBody>
      </p:sp>
      <p:sp>
        <p:nvSpPr>
          <p:cNvPr id="3" name="Text Box 2"/>
          <p:cNvSpPr txBox="1"/>
          <p:nvPr/>
        </p:nvSpPr>
        <p:spPr>
          <a:xfrm>
            <a:off x="325438" y="427990"/>
            <a:ext cx="3877310" cy="460375"/>
          </a:xfrm>
          <a:prstGeom prst="rect">
            <a:avLst/>
          </a:prstGeom>
          <a:noFill/>
          <a:effectLst>
            <a:outerShdw blurRad="533400" dist="50800" dir="5820000" algn="ctr" rotWithShape="0">
              <a:srgbClr val="000000">
                <a:alpha val="94000"/>
              </a:srgbClr>
            </a:outerShdw>
          </a:effectLst>
        </p:spPr>
        <p:txBody>
          <a:bodyPr wrap="none" rtlCol="0" anchor="t">
            <a:spAutoFit/>
          </a:bodyPr>
          <a:lstStyle/>
          <a:p>
            <a:pPr algn="dist" eaLnBrk="1" hangingPunct="1"/>
            <a:r>
              <a:rPr lang="en-US" altLang="en-US" sz="2400" b="1">
                <a:solidFill>
                  <a:schemeClr val="bg1"/>
                </a:solidFill>
                <a:effectLst>
                  <a:reflection stA="45000" endPos="40000" dir="5400000" sy="-100000" algn="bl" rotWithShape="0"/>
                </a:effectLst>
                <a:sym typeface="+mn-ea"/>
              </a:rPr>
              <a:t>STRATEGIC BUSINESS LEADER</a:t>
            </a:r>
          </a:p>
        </p:txBody>
      </p:sp>
      <p:pic>
        <p:nvPicPr>
          <p:cNvPr id="8" name="Content Placeholder 7" descr="MARKETING PLAN new-26"/>
          <p:cNvPicPr>
            <a:picLocks noGrp="1" noChangeAspect="1"/>
          </p:cNvPicPr>
          <p:nvPr>
            <p:ph sz="half" idx="1"/>
          </p:nvPr>
        </p:nvPicPr>
        <p:blipFill>
          <a:blip r:embed="rId2"/>
          <a:stretch>
            <a:fillRect/>
          </a:stretch>
        </p:blipFill>
        <p:spPr>
          <a:xfrm>
            <a:off x="8886190" y="321945"/>
            <a:ext cx="3133090" cy="709930"/>
          </a:xfrm>
          <a:prstGeom prst="rect">
            <a:avLst/>
          </a:prstGeom>
        </p:spPr>
      </p:pic>
      <p:sp>
        <p:nvSpPr>
          <p:cNvPr id="10" name="Freeform 9"/>
          <p:cNvSpPr/>
          <p:nvPr/>
        </p:nvSpPr>
        <p:spPr>
          <a:xfrm rot="19380000">
            <a:off x="4972050" y="-36195"/>
            <a:ext cx="608330" cy="954405"/>
          </a:xfrm>
          <a:custGeom>
            <a:avLst/>
            <a:gdLst>
              <a:gd name="connsiteX0" fmla="*/ 0 w 1405"/>
              <a:gd name="connsiteY0" fmla="*/ 1623 h 2204"/>
              <a:gd name="connsiteX1" fmla="*/ 622 w 1405"/>
              <a:gd name="connsiteY1" fmla="*/ 809 h 2204"/>
              <a:gd name="connsiteX2" fmla="*/ 1379 w 1405"/>
              <a:gd name="connsiteY2" fmla="*/ 0 h 2204"/>
              <a:gd name="connsiteX3" fmla="*/ 1391 w 1405"/>
              <a:gd name="connsiteY3" fmla="*/ 1496 h 2204"/>
              <a:gd name="connsiteX4" fmla="*/ 0 w 1405"/>
              <a:gd name="connsiteY4" fmla="*/ 1623 h 2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 h="2204">
                <a:moveTo>
                  <a:pt x="0" y="1623"/>
                </a:moveTo>
                <a:cubicBezTo>
                  <a:pt x="28" y="1193"/>
                  <a:pt x="249" y="1012"/>
                  <a:pt x="622" y="809"/>
                </a:cubicBezTo>
                <a:cubicBezTo>
                  <a:pt x="1112" y="543"/>
                  <a:pt x="1304" y="264"/>
                  <a:pt x="1379" y="0"/>
                </a:cubicBezTo>
                <a:cubicBezTo>
                  <a:pt x="1379" y="229"/>
                  <a:pt x="1429" y="1270"/>
                  <a:pt x="1391" y="1496"/>
                </a:cubicBezTo>
                <a:cubicBezTo>
                  <a:pt x="1197" y="2631"/>
                  <a:pt x="26" y="2193"/>
                  <a:pt x="0" y="1623"/>
                </a:cubicBezTo>
                <a:close/>
              </a:path>
            </a:pathLst>
          </a:custGeom>
          <a:gradFill>
            <a:gsLst>
              <a:gs pos="0">
                <a:schemeClr val="accent1">
                  <a:lumMod val="75000"/>
                </a:schemeClr>
              </a:gs>
              <a:gs pos="100000">
                <a:srgbClr val="0E2557"/>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1"/>
          <p:cNvSpPr txBox="1"/>
          <p:nvPr/>
        </p:nvSpPr>
        <p:spPr>
          <a:xfrm>
            <a:off x="998220" y="2336800"/>
            <a:ext cx="10341610" cy="3199765"/>
          </a:xfrm>
          <a:prstGeom prst="rect">
            <a:avLst/>
          </a:prstGeom>
          <a:noFill/>
        </p:spPr>
        <p:txBody>
          <a:bodyPr wrap="square" rtlCol="0">
            <a:spAutoFit/>
          </a:bodyPr>
          <a:lstStyle/>
          <a:p>
            <a:pPr algn="just" eaLnBrk="1" fontAlgn="auto" hangingPunct="1">
              <a:spcBef>
                <a:spcPts val="600"/>
              </a:spcBef>
              <a:spcAft>
                <a:spcPts val="600"/>
              </a:spcAft>
              <a:buClr>
                <a:prstClr val="black"/>
              </a:buClr>
              <a:defRPr/>
            </a:pPr>
            <a:r>
              <a:rPr lang="en-GB" kern="0" dirty="0">
                <a:solidFill>
                  <a:prstClr val="black"/>
                </a:solidFill>
                <a:sym typeface="+mn-ea"/>
              </a:rPr>
              <a:t>With the introduction of the SBL paper, we realigned our Faculty towards providing the right tutoring for the paper, with 6 dedicated lecturers. We also adopted a different teaching approach to help our students better prepare for the exam.</a:t>
            </a:r>
            <a:endParaRPr lang="en-GB" kern="0" dirty="0">
              <a:solidFill>
                <a:prstClr val="black"/>
              </a:solidFill>
            </a:endParaRPr>
          </a:p>
          <a:p>
            <a:pPr algn="just" eaLnBrk="1" fontAlgn="auto" hangingPunct="1">
              <a:spcBef>
                <a:spcPts val="600"/>
              </a:spcBef>
              <a:spcAft>
                <a:spcPts val="600"/>
              </a:spcAft>
              <a:buClr>
                <a:prstClr val="black"/>
              </a:buClr>
              <a:defRPr/>
            </a:pPr>
            <a:r>
              <a:rPr lang="en-GB" kern="0" dirty="0">
                <a:solidFill>
                  <a:prstClr val="black"/>
                </a:solidFill>
                <a:sym typeface="+mn-ea"/>
              </a:rPr>
              <a:t> The tutoring style includes – Role plays, student presentation, Group assessment centre discussions and News review sessions towards understanding case study scenarios. As seen from the result below our this style of teaching worked.</a:t>
            </a:r>
            <a:endParaRPr lang="en-GB" kern="0" dirty="0">
              <a:solidFill>
                <a:prstClr val="black"/>
              </a:solidFill>
            </a:endParaRPr>
          </a:p>
          <a:p>
            <a:pPr algn="just" eaLnBrk="1" fontAlgn="auto" hangingPunct="1">
              <a:spcBef>
                <a:spcPts val="600"/>
              </a:spcBef>
              <a:spcAft>
                <a:spcPts val="600"/>
              </a:spcAft>
              <a:buClr>
                <a:prstClr val="black"/>
              </a:buClr>
              <a:defRPr/>
            </a:pPr>
            <a:r>
              <a:rPr lang="en-GB" kern="0" dirty="0">
                <a:solidFill>
                  <a:prstClr val="black"/>
                </a:solidFill>
                <a:sym typeface="+mn-ea"/>
              </a:rPr>
              <a:t>Being a new exam we were quite impressed with our students overall performance.</a:t>
            </a:r>
            <a:r>
              <a:rPr lang="en-US" kern="0" dirty="0">
                <a:solidFill>
                  <a:prstClr val="black"/>
                </a:solidFill>
                <a:sym typeface="+mn-ea"/>
              </a:rPr>
              <a:t>,</a:t>
            </a:r>
            <a:endParaRPr lang="en-US" kern="0" dirty="0">
              <a:solidFill>
                <a:prstClr val="black"/>
              </a:solidFill>
            </a:endParaRPr>
          </a:p>
          <a:p>
            <a:pPr algn="just" eaLnBrk="1" fontAlgn="auto" hangingPunct="1">
              <a:spcBef>
                <a:spcPts val="600"/>
              </a:spcBef>
              <a:spcAft>
                <a:spcPts val="600"/>
              </a:spcAft>
              <a:buClr>
                <a:prstClr val="black"/>
              </a:buClr>
              <a:defRPr/>
            </a:pPr>
            <a:r>
              <a:rPr lang="en-US" kern="0" dirty="0">
                <a:solidFill>
                  <a:prstClr val="black"/>
                </a:solidFill>
                <a:sym typeface="+mn-ea"/>
              </a:rPr>
              <a:t>8 students entered for the SBR exams and 4 passed giving 50% pass rate against global 45%</a:t>
            </a:r>
            <a:endParaRPr lang="en-US" kern="0" dirty="0">
              <a:solidFill>
                <a:prstClr val="black"/>
              </a:solidFill>
            </a:endParaRPr>
          </a:p>
          <a:p>
            <a:pPr algn="just" eaLnBrk="1" fontAlgn="auto" hangingPunct="1">
              <a:spcBef>
                <a:spcPts val="600"/>
              </a:spcBef>
              <a:spcAft>
                <a:spcPts val="600"/>
              </a:spcAft>
              <a:buClr>
                <a:prstClr val="black"/>
              </a:buClr>
              <a:defRPr/>
            </a:pPr>
            <a:r>
              <a:rPr lang="en-US" kern="0" dirty="0">
                <a:solidFill>
                  <a:prstClr val="black"/>
                </a:solidFill>
                <a:sym typeface="+mn-ea"/>
              </a:rPr>
              <a:t>4 students entered for the SBL exams and 3 passed giving 75% pass rate against global 47%</a:t>
            </a:r>
            <a:endParaRPr lang="en-US"/>
          </a:p>
        </p:txBody>
      </p:sp>
      <p:sp>
        <p:nvSpPr>
          <p:cNvPr id="9" name="Rectangle 8"/>
          <p:cNvSpPr/>
          <p:nvPr/>
        </p:nvSpPr>
        <p:spPr>
          <a:xfrm>
            <a:off x="944880" y="2194560"/>
            <a:ext cx="10545445" cy="7556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p:nvPr/>
        </p:nvSpPr>
        <p:spPr>
          <a:xfrm>
            <a:off x="2052955" y="1426210"/>
            <a:ext cx="8679815" cy="768350"/>
          </a:xfrm>
          <a:prstGeom prst="rect">
            <a:avLst/>
          </a:prstGeom>
          <a:noFill/>
        </p:spPr>
        <p:txBody>
          <a:bodyPr wrap="square" rtlCol="0">
            <a:spAutoFit/>
          </a:bodyPr>
          <a:lstStyle/>
          <a:p>
            <a:pPr algn="ctr"/>
            <a:r>
              <a:rPr lang="en-US" sz="4400">
                <a:solidFill>
                  <a:srgbClr val="FF0000"/>
                </a:solidFill>
                <a:latin typeface="Alex Brush" panose="02000400000000000000" charset="0"/>
                <a:cs typeface="Alex Brush" panose="02000400000000000000" charset="0"/>
              </a:rPr>
              <a:t>What worked for Nigerian Students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11"/>
          <p:cNvSpPr/>
          <p:nvPr/>
        </p:nvSpPr>
        <p:spPr>
          <a:xfrm>
            <a:off x="-52070" y="285115"/>
            <a:ext cx="5343525" cy="746760"/>
          </a:xfrm>
          <a:custGeom>
            <a:avLst/>
            <a:gdLst>
              <a:gd name="connsiteX0" fmla="*/ 0 w 8415"/>
              <a:gd name="connsiteY0" fmla="*/ 24 h 1176"/>
              <a:gd name="connsiteX1" fmla="*/ 7735 w 8415"/>
              <a:gd name="connsiteY1" fmla="*/ 0 h 1176"/>
              <a:gd name="connsiteX2" fmla="*/ 8415 w 8415"/>
              <a:gd name="connsiteY2" fmla="*/ 1134 h 1176"/>
              <a:gd name="connsiteX3" fmla="*/ 0 w 8415"/>
              <a:gd name="connsiteY3" fmla="*/ 1176 h 1176"/>
              <a:gd name="connsiteX4" fmla="*/ 0 w 8415"/>
              <a:gd name="connsiteY4" fmla="*/ 24 h 1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5" h="1176">
                <a:moveTo>
                  <a:pt x="0" y="24"/>
                </a:moveTo>
                <a:lnTo>
                  <a:pt x="7735" y="0"/>
                </a:lnTo>
                <a:cubicBezTo>
                  <a:pt x="7711" y="738"/>
                  <a:pt x="7973" y="976"/>
                  <a:pt x="8415" y="1134"/>
                </a:cubicBezTo>
                <a:lnTo>
                  <a:pt x="0" y="1176"/>
                </a:lnTo>
                <a:lnTo>
                  <a:pt x="0" y="24"/>
                </a:lnTo>
                <a:close/>
              </a:path>
            </a:pathLst>
          </a:custGeom>
          <a:gradFill>
            <a:gsLst>
              <a:gs pos="0">
                <a:schemeClr val="accent1">
                  <a:lumMod val="75000"/>
                </a:schemeClr>
              </a:gs>
              <a:gs pos="99000">
                <a:srgbClr val="0E2557"/>
              </a:gs>
            </a:gsLst>
            <a:lin ang="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1135380" y="6549390"/>
            <a:ext cx="1107440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rot="5400000">
            <a:off x="309880" y="5715635"/>
            <a:ext cx="883285" cy="1386205"/>
          </a:xfrm>
          <a:custGeom>
            <a:avLst/>
            <a:gdLst>
              <a:gd name="connsiteX0" fmla="*/ 0 w 6919"/>
              <a:gd name="connsiteY0" fmla="*/ 8072 h 10859"/>
              <a:gd name="connsiteX1" fmla="*/ 3095 w 6919"/>
              <a:gd name="connsiteY1" fmla="*/ 4025 h 10859"/>
              <a:gd name="connsiteX2" fmla="*/ 6859 w 6919"/>
              <a:gd name="connsiteY2" fmla="*/ 0 h 10859"/>
              <a:gd name="connsiteX3" fmla="*/ 6919 w 6919"/>
              <a:gd name="connsiteY3" fmla="*/ 7442 h 10859"/>
              <a:gd name="connsiteX4" fmla="*/ 3095 w 6919"/>
              <a:gd name="connsiteY4" fmla="*/ 10859 h 10859"/>
              <a:gd name="connsiteX5" fmla="*/ 0 w 6919"/>
              <a:gd name="connsiteY5" fmla="*/ 8072 h 1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9" h="10859">
                <a:moveTo>
                  <a:pt x="0" y="8072"/>
                </a:moveTo>
                <a:cubicBezTo>
                  <a:pt x="139" y="5934"/>
                  <a:pt x="1238" y="5032"/>
                  <a:pt x="3095" y="4025"/>
                </a:cubicBezTo>
                <a:cubicBezTo>
                  <a:pt x="5532" y="2703"/>
                  <a:pt x="6485" y="1314"/>
                  <a:pt x="6859" y="0"/>
                </a:cubicBezTo>
                <a:cubicBezTo>
                  <a:pt x="6859" y="1139"/>
                  <a:pt x="6919" y="6303"/>
                  <a:pt x="6919" y="7442"/>
                </a:cubicBezTo>
                <a:cubicBezTo>
                  <a:pt x="6919" y="9329"/>
                  <a:pt x="5207" y="10859"/>
                  <a:pt x="3095" y="10859"/>
                </a:cubicBezTo>
                <a:cubicBezTo>
                  <a:pt x="983" y="10859"/>
                  <a:pt x="23" y="9560"/>
                  <a:pt x="0" y="8072"/>
                </a:cubicBezTo>
                <a:close/>
              </a:path>
            </a:pathLst>
          </a:custGeom>
          <a:gradFill>
            <a:gsLst>
              <a:gs pos="0">
                <a:schemeClr val="accent1">
                  <a:lumMod val="75000"/>
                </a:schemeClr>
              </a:gs>
              <a:gs pos="100000">
                <a:srgbClr val="0E2557"/>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3"/>
          <p:cNvSpPr>
            <a:spLocks noChangeArrowheads="1"/>
          </p:cNvSpPr>
          <p:nvPr/>
        </p:nvSpPr>
        <p:spPr bwMode="auto">
          <a:xfrm>
            <a:off x="1824355" y="6587490"/>
            <a:ext cx="32893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fontAlgn="auto" hangingPunct="1">
              <a:lnSpc>
                <a:spcPct val="70000"/>
              </a:lnSpc>
              <a:spcBef>
                <a:spcPts val="0"/>
              </a:spcBef>
              <a:spcAft>
                <a:spcPts val="0"/>
              </a:spcAft>
              <a:defRPr/>
            </a:pPr>
            <a:r>
              <a:rPr lang="en-US" altLang="en-US" sz="1600" dirty="0">
                <a:solidFill>
                  <a:schemeClr val="tx1"/>
                </a:solidFill>
              </a:rPr>
              <a:t>www.thenewsynergyspecialist.com</a:t>
            </a:r>
          </a:p>
        </p:txBody>
      </p:sp>
      <p:sp>
        <p:nvSpPr>
          <p:cNvPr id="7" name="Rectangle 3"/>
          <p:cNvSpPr>
            <a:spLocks noChangeArrowheads="1"/>
          </p:cNvSpPr>
          <p:nvPr/>
        </p:nvSpPr>
        <p:spPr bwMode="auto">
          <a:xfrm>
            <a:off x="8488045" y="6587490"/>
            <a:ext cx="32893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fontAlgn="auto" hangingPunct="1">
              <a:lnSpc>
                <a:spcPct val="70000"/>
              </a:lnSpc>
              <a:spcBef>
                <a:spcPts val="0"/>
              </a:spcBef>
              <a:spcAft>
                <a:spcPts val="0"/>
              </a:spcAft>
              <a:defRPr/>
            </a:pPr>
            <a:r>
              <a:rPr lang="en-US" altLang="en-US" sz="1600" dirty="0">
                <a:solidFill>
                  <a:schemeClr val="accent1">
                    <a:lumMod val="50000"/>
                  </a:schemeClr>
                </a:solidFill>
              </a:rPr>
              <a:t>...enter to learn, live to achieve</a:t>
            </a:r>
          </a:p>
        </p:txBody>
      </p:sp>
      <p:sp>
        <p:nvSpPr>
          <p:cNvPr id="3" name="Text Box 2"/>
          <p:cNvSpPr txBox="1"/>
          <p:nvPr/>
        </p:nvSpPr>
        <p:spPr>
          <a:xfrm>
            <a:off x="325438" y="427990"/>
            <a:ext cx="3877310" cy="460375"/>
          </a:xfrm>
          <a:prstGeom prst="rect">
            <a:avLst/>
          </a:prstGeom>
          <a:noFill/>
          <a:effectLst>
            <a:outerShdw blurRad="533400" dist="50800" dir="5820000" algn="ctr" rotWithShape="0">
              <a:srgbClr val="000000">
                <a:alpha val="94000"/>
              </a:srgbClr>
            </a:outerShdw>
          </a:effectLst>
        </p:spPr>
        <p:txBody>
          <a:bodyPr wrap="none" rtlCol="0" anchor="t">
            <a:spAutoFit/>
          </a:bodyPr>
          <a:lstStyle/>
          <a:p>
            <a:pPr algn="dist" eaLnBrk="1" hangingPunct="1"/>
            <a:r>
              <a:rPr lang="en-US" altLang="en-US" sz="2400" b="1">
                <a:solidFill>
                  <a:schemeClr val="bg1"/>
                </a:solidFill>
                <a:effectLst>
                  <a:reflection stA="45000" endPos="40000" dir="5400000" sy="-100000" algn="bl" rotWithShape="0"/>
                </a:effectLst>
                <a:sym typeface="+mn-ea"/>
              </a:rPr>
              <a:t>STRATEGIC BUSINESS LEADER</a:t>
            </a:r>
          </a:p>
        </p:txBody>
      </p:sp>
      <p:pic>
        <p:nvPicPr>
          <p:cNvPr id="8" name="Content Placeholder 7" descr="MARKETING PLAN new-26"/>
          <p:cNvPicPr>
            <a:picLocks noGrp="1" noChangeAspect="1"/>
          </p:cNvPicPr>
          <p:nvPr>
            <p:ph sz="half" idx="1"/>
          </p:nvPr>
        </p:nvPicPr>
        <p:blipFill>
          <a:blip r:embed="rId2"/>
          <a:stretch>
            <a:fillRect/>
          </a:stretch>
        </p:blipFill>
        <p:spPr>
          <a:xfrm>
            <a:off x="8886190" y="321945"/>
            <a:ext cx="3133090" cy="709930"/>
          </a:xfrm>
          <a:prstGeom prst="rect">
            <a:avLst/>
          </a:prstGeom>
        </p:spPr>
      </p:pic>
      <p:sp>
        <p:nvSpPr>
          <p:cNvPr id="10" name="Freeform 9"/>
          <p:cNvSpPr/>
          <p:nvPr/>
        </p:nvSpPr>
        <p:spPr>
          <a:xfrm rot="19380000">
            <a:off x="4972050" y="-36195"/>
            <a:ext cx="608330" cy="954405"/>
          </a:xfrm>
          <a:custGeom>
            <a:avLst/>
            <a:gdLst>
              <a:gd name="connsiteX0" fmla="*/ 0 w 1405"/>
              <a:gd name="connsiteY0" fmla="*/ 1623 h 2204"/>
              <a:gd name="connsiteX1" fmla="*/ 622 w 1405"/>
              <a:gd name="connsiteY1" fmla="*/ 809 h 2204"/>
              <a:gd name="connsiteX2" fmla="*/ 1379 w 1405"/>
              <a:gd name="connsiteY2" fmla="*/ 0 h 2204"/>
              <a:gd name="connsiteX3" fmla="*/ 1391 w 1405"/>
              <a:gd name="connsiteY3" fmla="*/ 1496 h 2204"/>
              <a:gd name="connsiteX4" fmla="*/ 0 w 1405"/>
              <a:gd name="connsiteY4" fmla="*/ 1623 h 2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 h="2204">
                <a:moveTo>
                  <a:pt x="0" y="1623"/>
                </a:moveTo>
                <a:cubicBezTo>
                  <a:pt x="28" y="1193"/>
                  <a:pt x="249" y="1012"/>
                  <a:pt x="622" y="809"/>
                </a:cubicBezTo>
                <a:cubicBezTo>
                  <a:pt x="1112" y="543"/>
                  <a:pt x="1304" y="264"/>
                  <a:pt x="1379" y="0"/>
                </a:cubicBezTo>
                <a:cubicBezTo>
                  <a:pt x="1379" y="229"/>
                  <a:pt x="1429" y="1270"/>
                  <a:pt x="1391" y="1496"/>
                </a:cubicBezTo>
                <a:cubicBezTo>
                  <a:pt x="1197" y="2631"/>
                  <a:pt x="26" y="2193"/>
                  <a:pt x="0" y="1623"/>
                </a:cubicBezTo>
                <a:close/>
              </a:path>
            </a:pathLst>
          </a:custGeom>
          <a:gradFill>
            <a:gsLst>
              <a:gs pos="0">
                <a:schemeClr val="accent1">
                  <a:lumMod val="75000"/>
                </a:schemeClr>
              </a:gs>
              <a:gs pos="100000">
                <a:srgbClr val="0E2557"/>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1"/>
          <p:cNvSpPr txBox="1"/>
          <p:nvPr/>
        </p:nvSpPr>
        <p:spPr>
          <a:xfrm>
            <a:off x="1046480" y="2973705"/>
            <a:ext cx="10341610" cy="2214880"/>
          </a:xfrm>
          <a:prstGeom prst="rect">
            <a:avLst/>
          </a:prstGeom>
          <a:noFill/>
        </p:spPr>
        <p:txBody>
          <a:bodyPr wrap="square" rtlCol="0">
            <a:spAutoFit/>
          </a:bodyPr>
          <a:lstStyle/>
          <a:p>
            <a:pPr algn="just" eaLnBrk="1" fontAlgn="auto" hangingPunct="1">
              <a:spcBef>
                <a:spcPts val="600"/>
              </a:spcBef>
              <a:spcAft>
                <a:spcPts val="600"/>
              </a:spcAft>
              <a:buClr>
                <a:prstClr val="black"/>
              </a:buClr>
              <a:defRPr/>
            </a:pPr>
            <a:r>
              <a:rPr lang="en-US" kern="0" dirty="0">
                <a:solidFill>
                  <a:prstClr val="black"/>
                </a:solidFill>
                <a:sym typeface="+mn-ea"/>
              </a:rPr>
              <a:t>In order for our teaching  strategies to be  truly  be effective , we will need students to truly embrace it,</a:t>
            </a:r>
            <a:endParaRPr lang="en-US" kern="0" dirty="0">
              <a:solidFill>
                <a:prstClr val="black"/>
              </a:solidFill>
            </a:endParaRPr>
          </a:p>
          <a:p>
            <a:pPr algn="just" eaLnBrk="1" fontAlgn="auto" hangingPunct="1">
              <a:spcBef>
                <a:spcPts val="600"/>
              </a:spcBef>
              <a:spcAft>
                <a:spcPts val="600"/>
              </a:spcAft>
              <a:buClr>
                <a:prstClr val="black"/>
              </a:buClr>
              <a:defRPr/>
            </a:pPr>
            <a:r>
              <a:rPr lang="en-GB" kern="0" dirty="0">
                <a:solidFill>
                  <a:prstClr val="black"/>
                </a:solidFill>
                <a:sym typeface="+mn-ea"/>
              </a:rPr>
              <a:t>We will intensify our  approach towards a more engaging tutoring style  as we look forward to recording a 100% pass rate in December diet exam. </a:t>
            </a:r>
            <a:endParaRPr lang="en-GB" kern="0" dirty="0">
              <a:solidFill>
                <a:prstClr val="black"/>
              </a:solidFill>
            </a:endParaRPr>
          </a:p>
          <a:p>
            <a:pPr algn="just" eaLnBrk="1" fontAlgn="auto" hangingPunct="1">
              <a:spcBef>
                <a:spcPts val="600"/>
              </a:spcBef>
              <a:spcAft>
                <a:spcPts val="600"/>
              </a:spcAft>
              <a:buClr>
                <a:prstClr val="black"/>
              </a:buClr>
              <a:defRPr/>
            </a:pPr>
            <a:r>
              <a:rPr lang="en-GB" kern="0" dirty="0">
                <a:solidFill>
                  <a:prstClr val="black"/>
                </a:solidFill>
                <a:sym typeface="+mn-ea"/>
              </a:rPr>
              <a:t>Our classes will start by focusing more on time management and how to answer case study questions.</a:t>
            </a:r>
            <a:endParaRPr lang="en-GB" kern="0" dirty="0">
              <a:solidFill>
                <a:prstClr val="black"/>
              </a:solidFill>
            </a:endParaRPr>
          </a:p>
          <a:p>
            <a:pPr algn="just" eaLnBrk="1" fontAlgn="auto" hangingPunct="1">
              <a:spcBef>
                <a:spcPts val="600"/>
              </a:spcBef>
              <a:spcAft>
                <a:spcPts val="600"/>
              </a:spcAft>
              <a:buClr>
                <a:prstClr val="black"/>
              </a:buClr>
              <a:defRPr/>
            </a:pPr>
            <a:r>
              <a:rPr lang="en-GB" kern="0" dirty="0">
                <a:solidFill>
                  <a:prstClr val="black"/>
                </a:solidFill>
                <a:sym typeface="+mn-ea"/>
              </a:rPr>
              <a:t>We will adopt a blended learning approach to better prepare our students for December diet exam, with this we hope to record 100% pass rate.</a:t>
            </a:r>
            <a:endParaRPr lang="en-US"/>
          </a:p>
        </p:txBody>
      </p:sp>
      <p:sp>
        <p:nvSpPr>
          <p:cNvPr id="9" name="Rectangle 8"/>
          <p:cNvSpPr/>
          <p:nvPr/>
        </p:nvSpPr>
        <p:spPr>
          <a:xfrm>
            <a:off x="944880" y="2636520"/>
            <a:ext cx="10545445" cy="7556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p:nvPr/>
        </p:nvSpPr>
        <p:spPr>
          <a:xfrm>
            <a:off x="2052955" y="1868170"/>
            <a:ext cx="8679815" cy="768350"/>
          </a:xfrm>
          <a:prstGeom prst="rect">
            <a:avLst/>
          </a:prstGeom>
          <a:noFill/>
        </p:spPr>
        <p:txBody>
          <a:bodyPr wrap="square" rtlCol="0">
            <a:spAutoFit/>
          </a:bodyPr>
          <a:lstStyle/>
          <a:p>
            <a:pPr algn="ctr"/>
            <a:r>
              <a:rPr lang="en-US" sz="4400">
                <a:solidFill>
                  <a:srgbClr val="FF0000"/>
                </a:solidFill>
                <a:latin typeface="Alex Brush" panose="02000400000000000000" charset="0"/>
                <a:cs typeface="Alex Brush" panose="02000400000000000000" charset="0"/>
              </a:rPr>
              <a:t>Learning from last Diet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11"/>
          <p:cNvSpPr/>
          <p:nvPr/>
        </p:nvSpPr>
        <p:spPr>
          <a:xfrm>
            <a:off x="-52070" y="285115"/>
            <a:ext cx="5343525" cy="746760"/>
          </a:xfrm>
          <a:custGeom>
            <a:avLst/>
            <a:gdLst>
              <a:gd name="connsiteX0" fmla="*/ 0 w 8415"/>
              <a:gd name="connsiteY0" fmla="*/ 24 h 1176"/>
              <a:gd name="connsiteX1" fmla="*/ 7735 w 8415"/>
              <a:gd name="connsiteY1" fmla="*/ 0 h 1176"/>
              <a:gd name="connsiteX2" fmla="*/ 8415 w 8415"/>
              <a:gd name="connsiteY2" fmla="*/ 1134 h 1176"/>
              <a:gd name="connsiteX3" fmla="*/ 0 w 8415"/>
              <a:gd name="connsiteY3" fmla="*/ 1176 h 1176"/>
              <a:gd name="connsiteX4" fmla="*/ 0 w 8415"/>
              <a:gd name="connsiteY4" fmla="*/ 24 h 1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5" h="1176">
                <a:moveTo>
                  <a:pt x="0" y="24"/>
                </a:moveTo>
                <a:lnTo>
                  <a:pt x="7735" y="0"/>
                </a:lnTo>
                <a:cubicBezTo>
                  <a:pt x="7711" y="738"/>
                  <a:pt x="7973" y="976"/>
                  <a:pt x="8415" y="1134"/>
                </a:cubicBezTo>
                <a:lnTo>
                  <a:pt x="0" y="1176"/>
                </a:lnTo>
                <a:lnTo>
                  <a:pt x="0" y="24"/>
                </a:lnTo>
                <a:close/>
              </a:path>
            </a:pathLst>
          </a:custGeom>
          <a:gradFill>
            <a:gsLst>
              <a:gs pos="0">
                <a:schemeClr val="accent1">
                  <a:lumMod val="75000"/>
                </a:schemeClr>
              </a:gs>
              <a:gs pos="99000">
                <a:srgbClr val="0E2557"/>
              </a:gs>
            </a:gsLst>
            <a:lin ang="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1135380" y="6549390"/>
            <a:ext cx="1107440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rot="5400000">
            <a:off x="309880" y="5715635"/>
            <a:ext cx="883285" cy="1386205"/>
          </a:xfrm>
          <a:custGeom>
            <a:avLst/>
            <a:gdLst>
              <a:gd name="connsiteX0" fmla="*/ 0 w 6919"/>
              <a:gd name="connsiteY0" fmla="*/ 8072 h 10859"/>
              <a:gd name="connsiteX1" fmla="*/ 3095 w 6919"/>
              <a:gd name="connsiteY1" fmla="*/ 4025 h 10859"/>
              <a:gd name="connsiteX2" fmla="*/ 6859 w 6919"/>
              <a:gd name="connsiteY2" fmla="*/ 0 h 10859"/>
              <a:gd name="connsiteX3" fmla="*/ 6919 w 6919"/>
              <a:gd name="connsiteY3" fmla="*/ 7442 h 10859"/>
              <a:gd name="connsiteX4" fmla="*/ 3095 w 6919"/>
              <a:gd name="connsiteY4" fmla="*/ 10859 h 10859"/>
              <a:gd name="connsiteX5" fmla="*/ 0 w 6919"/>
              <a:gd name="connsiteY5" fmla="*/ 8072 h 1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9" h="10859">
                <a:moveTo>
                  <a:pt x="0" y="8072"/>
                </a:moveTo>
                <a:cubicBezTo>
                  <a:pt x="139" y="5934"/>
                  <a:pt x="1238" y="5032"/>
                  <a:pt x="3095" y="4025"/>
                </a:cubicBezTo>
                <a:cubicBezTo>
                  <a:pt x="5532" y="2703"/>
                  <a:pt x="6485" y="1314"/>
                  <a:pt x="6859" y="0"/>
                </a:cubicBezTo>
                <a:cubicBezTo>
                  <a:pt x="6859" y="1139"/>
                  <a:pt x="6919" y="6303"/>
                  <a:pt x="6919" y="7442"/>
                </a:cubicBezTo>
                <a:cubicBezTo>
                  <a:pt x="6919" y="9329"/>
                  <a:pt x="5207" y="10859"/>
                  <a:pt x="3095" y="10859"/>
                </a:cubicBezTo>
                <a:cubicBezTo>
                  <a:pt x="983" y="10859"/>
                  <a:pt x="23" y="9560"/>
                  <a:pt x="0" y="8072"/>
                </a:cubicBezTo>
                <a:close/>
              </a:path>
            </a:pathLst>
          </a:custGeom>
          <a:gradFill>
            <a:gsLst>
              <a:gs pos="0">
                <a:schemeClr val="accent1">
                  <a:lumMod val="75000"/>
                </a:schemeClr>
              </a:gs>
              <a:gs pos="100000">
                <a:srgbClr val="0E2557"/>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3"/>
          <p:cNvSpPr>
            <a:spLocks noChangeArrowheads="1"/>
          </p:cNvSpPr>
          <p:nvPr/>
        </p:nvSpPr>
        <p:spPr bwMode="auto">
          <a:xfrm>
            <a:off x="1824355" y="6587490"/>
            <a:ext cx="32893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fontAlgn="auto" hangingPunct="1">
              <a:lnSpc>
                <a:spcPct val="70000"/>
              </a:lnSpc>
              <a:spcBef>
                <a:spcPts val="0"/>
              </a:spcBef>
              <a:spcAft>
                <a:spcPts val="0"/>
              </a:spcAft>
              <a:defRPr/>
            </a:pPr>
            <a:r>
              <a:rPr lang="en-US" altLang="en-US" sz="1600" dirty="0">
                <a:solidFill>
                  <a:schemeClr val="tx1"/>
                </a:solidFill>
              </a:rPr>
              <a:t>www.thenewsynergyspecialist.com</a:t>
            </a:r>
          </a:p>
        </p:txBody>
      </p:sp>
      <p:sp>
        <p:nvSpPr>
          <p:cNvPr id="7" name="Rectangle 3"/>
          <p:cNvSpPr>
            <a:spLocks noChangeArrowheads="1"/>
          </p:cNvSpPr>
          <p:nvPr/>
        </p:nvSpPr>
        <p:spPr bwMode="auto">
          <a:xfrm>
            <a:off x="8488045" y="6587490"/>
            <a:ext cx="32893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fontAlgn="auto" hangingPunct="1">
              <a:lnSpc>
                <a:spcPct val="70000"/>
              </a:lnSpc>
              <a:spcBef>
                <a:spcPts val="0"/>
              </a:spcBef>
              <a:spcAft>
                <a:spcPts val="0"/>
              </a:spcAft>
              <a:defRPr/>
            </a:pPr>
            <a:r>
              <a:rPr lang="en-US" altLang="en-US" sz="1600" dirty="0">
                <a:solidFill>
                  <a:schemeClr val="accent1">
                    <a:lumMod val="50000"/>
                  </a:schemeClr>
                </a:solidFill>
              </a:rPr>
              <a:t>...enter to learn, live to achieve</a:t>
            </a:r>
          </a:p>
        </p:txBody>
      </p:sp>
      <p:sp>
        <p:nvSpPr>
          <p:cNvPr id="3" name="Text Box 2"/>
          <p:cNvSpPr txBox="1"/>
          <p:nvPr/>
        </p:nvSpPr>
        <p:spPr>
          <a:xfrm>
            <a:off x="325438" y="427990"/>
            <a:ext cx="3877310" cy="460375"/>
          </a:xfrm>
          <a:prstGeom prst="rect">
            <a:avLst/>
          </a:prstGeom>
          <a:noFill/>
          <a:effectLst>
            <a:outerShdw blurRad="533400" dist="50800" dir="5820000" algn="ctr" rotWithShape="0">
              <a:srgbClr val="000000">
                <a:alpha val="94000"/>
              </a:srgbClr>
            </a:outerShdw>
          </a:effectLst>
        </p:spPr>
        <p:txBody>
          <a:bodyPr wrap="none" rtlCol="0" anchor="t">
            <a:spAutoFit/>
          </a:bodyPr>
          <a:lstStyle/>
          <a:p>
            <a:pPr algn="dist" eaLnBrk="1" hangingPunct="1"/>
            <a:r>
              <a:rPr lang="en-US" altLang="en-US" sz="2400" b="1">
                <a:solidFill>
                  <a:schemeClr val="bg1"/>
                </a:solidFill>
                <a:effectLst>
                  <a:reflection stA="45000" endPos="40000" dir="5400000" sy="-100000" algn="bl" rotWithShape="0"/>
                </a:effectLst>
                <a:sym typeface="+mn-ea"/>
              </a:rPr>
              <a:t>STRATEGIC BUSINESS LEADER</a:t>
            </a:r>
          </a:p>
        </p:txBody>
      </p:sp>
      <p:pic>
        <p:nvPicPr>
          <p:cNvPr id="8" name="Content Placeholder 7" descr="MARKETING PLAN new-26"/>
          <p:cNvPicPr>
            <a:picLocks noGrp="1" noChangeAspect="1"/>
          </p:cNvPicPr>
          <p:nvPr>
            <p:ph sz="half" idx="1"/>
          </p:nvPr>
        </p:nvPicPr>
        <p:blipFill>
          <a:blip r:embed="rId2"/>
          <a:stretch>
            <a:fillRect/>
          </a:stretch>
        </p:blipFill>
        <p:spPr>
          <a:xfrm>
            <a:off x="8886190" y="321945"/>
            <a:ext cx="3133090" cy="709930"/>
          </a:xfrm>
          <a:prstGeom prst="rect">
            <a:avLst/>
          </a:prstGeom>
        </p:spPr>
      </p:pic>
      <p:sp>
        <p:nvSpPr>
          <p:cNvPr id="10" name="Freeform 9"/>
          <p:cNvSpPr/>
          <p:nvPr/>
        </p:nvSpPr>
        <p:spPr>
          <a:xfrm rot="19380000">
            <a:off x="4972050" y="-36195"/>
            <a:ext cx="608330" cy="954405"/>
          </a:xfrm>
          <a:custGeom>
            <a:avLst/>
            <a:gdLst>
              <a:gd name="connsiteX0" fmla="*/ 0 w 1405"/>
              <a:gd name="connsiteY0" fmla="*/ 1623 h 2204"/>
              <a:gd name="connsiteX1" fmla="*/ 622 w 1405"/>
              <a:gd name="connsiteY1" fmla="*/ 809 h 2204"/>
              <a:gd name="connsiteX2" fmla="*/ 1379 w 1405"/>
              <a:gd name="connsiteY2" fmla="*/ 0 h 2204"/>
              <a:gd name="connsiteX3" fmla="*/ 1391 w 1405"/>
              <a:gd name="connsiteY3" fmla="*/ 1496 h 2204"/>
              <a:gd name="connsiteX4" fmla="*/ 0 w 1405"/>
              <a:gd name="connsiteY4" fmla="*/ 1623 h 2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 h="2204">
                <a:moveTo>
                  <a:pt x="0" y="1623"/>
                </a:moveTo>
                <a:cubicBezTo>
                  <a:pt x="28" y="1193"/>
                  <a:pt x="249" y="1012"/>
                  <a:pt x="622" y="809"/>
                </a:cubicBezTo>
                <a:cubicBezTo>
                  <a:pt x="1112" y="543"/>
                  <a:pt x="1304" y="264"/>
                  <a:pt x="1379" y="0"/>
                </a:cubicBezTo>
                <a:cubicBezTo>
                  <a:pt x="1379" y="229"/>
                  <a:pt x="1429" y="1270"/>
                  <a:pt x="1391" y="1496"/>
                </a:cubicBezTo>
                <a:cubicBezTo>
                  <a:pt x="1197" y="2631"/>
                  <a:pt x="26" y="2193"/>
                  <a:pt x="0" y="1623"/>
                </a:cubicBezTo>
                <a:close/>
              </a:path>
            </a:pathLst>
          </a:custGeom>
          <a:gradFill>
            <a:gsLst>
              <a:gs pos="0">
                <a:schemeClr val="accent1">
                  <a:lumMod val="75000"/>
                </a:schemeClr>
              </a:gs>
              <a:gs pos="100000">
                <a:srgbClr val="0E2557"/>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1"/>
          <p:cNvSpPr txBox="1"/>
          <p:nvPr/>
        </p:nvSpPr>
        <p:spPr>
          <a:xfrm>
            <a:off x="1046480" y="2973705"/>
            <a:ext cx="10341610" cy="2368550"/>
          </a:xfrm>
          <a:prstGeom prst="rect">
            <a:avLst/>
          </a:prstGeom>
          <a:noFill/>
        </p:spPr>
        <p:txBody>
          <a:bodyPr wrap="square" rtlCol="0">
            <a:spAutoFit/>
          </a:bodyPr>
          <a:lstStyle/>
          <a:p>
            <a:pPr algn="just" eaLnBrk="1" fontAlgn="auto" hangingPunct="1">
              <a:spcBef>
                <a:spcPts val="600"/>
              </a:spcBef>
              <a:spcAft>
                <a:spcPts val="600"/>
              </a:spcAft>
              <a:buClr>
                <a:prstClr val="black"/>
              </a:buClr>
              <a:defRPr/>
            </a:pPr>
            <a:r>
              <a:rPr lang="en-GB" kern="0" dirty="0">
                <a:solidFill>
                  <a:prstClr val="black"/>
                </a:solidFill>
                <a:sym typeface="+mn-ea"/>
              </a:rPr>
              <a:t>As a flow from the success experience last diet our expectation is that ACCA will assist us in marketing, which will invariable position us for visibility. We would appreciate the following support;</a:t>
            </a:r>
            <a:endParaRPr lang="en-GB" kern="0" dirty="0">
              <a:solidFill>
                <a:prstClr val="black"/>
              </a:solidFill>
            </a:endParaRPr>
          </a:p>
          <a:p>
            <a:pPr marL="285750" indent="-285750" algn="just" eaLnBrk="1" fontAlgn="auto" hangingPunct="1">
              <a:spcBef>
                <a:spcPts val="600"/>
              </a:spcBef>
              <a:spcAft>
                <a:spcPts val="600"/>
              </a:spcAft>
              <a:buClr>
                <a:prstClr val="black"/>
              </a:buClr>
              <a:buFont typeface="Wingdings" panose="05000000000000000000" pitchFamily="2" charset="2"/>
              <a:buChar char="§"/>
              <a:defRPr/>
            </a:pPr>
            <a:r>
              <a:rPr lang="en-GB" b="1" kern="0" dirty="0">
                <a:solidFill>
                  <a:prstClr val="black"/>
                </a:solidFill>
                <a:sym typeface="+mn-ea"/>
              </a:rPr>
              <a:t>Newsletter/Emails/Messaging</a:t>
            </a:r>
            <a:endParaRPr lang="en-GB" b="1" kern="0" dirty="0">
              <a:solidFill>
                <a:prstClr val="black"/>
              </a:solidFill>
            </a:endParaRPr>
          </a:p>
          <a:p>
            <a:pPr marL="285750" indent="-285750" algn="just" eaLnBrk="1" fontAlgn="auto" hangingPunct="1">
              <a:spcBef>
                <a:spcPts val="600"/>
              </a:spcBef>
              <a:spcAft>
                <a:spcPts val="600"/>
              </a:spcAft>
              <a:buClr>
                <a:prstClr val="black"/>
              </a:buClr>
              <a:buFont typeface="Wingdings" panose="05000000000000000000" pitchFamily="2" charset="2"/>
              <a:buChar char="§"/>
              <a:defRPr/>
            </a:pPr>
            <a:r>
              <a:rPr lang="en-GB" b="1" kern="0" dirty="0">
                <a:solidFill>
                  <a:prstClr val="black"/>
                </a:solidFill>
                <a:sym typeface="+mn-ea"/>
              </a:rPr>
              <a:t>Print/Publications  strategy</a:t>
            </a:r>
            <a:endParaRPr lang="en-GB" b="1" kern="0" dirty="0">
              <a:solidFill>
                <a:prstClr val="black"/>
              </a:solidFill>
            </a:endParaRPr>
          </a:p>
          <a:p>
            <a:pPr marL="285750" indent="-285750" algn="just" eaLnBrk="1" fontAlgn="auto" hangingPunct="1">
              <a:spcBef>
                <a:spcPts val="600"/>
              </a:spcBef>
              <a:spcAft>
                <a:spcPts val="600"/>
              </a:spcAft>
              <a:buClr>
                <a:prstClr val="black"/>
              </a:buClr>
              <a:buFont typeface="Wingdings" panose="05000000000000000000" pitchFamily="2" charset="2"/>
              <a:buChar char="§"/>
              <a:defRPr/>
            </a:pPr>
            <a:r>
              <a:rPr lang="en-GB" b="1" kern="0" dirty="0">
                <a:solidFill>
                  <a:prstClr val="black"/>
                </a:solidFill>
                <a:sym typeface="+mn-ea"/>
              </a:rPr>
              <a:t>Employers communication</a:t>
            </a:r>
            <a:endParaRPr lang="en-GB" b="1" kern="0" dirty="0">
              <a:solidFill>
                <a:prstClr val="black"/>
              </a:solidFill>
            </a:endParaRPr>
          </a:p>
          <a:p>
            <a:pPr marL="285750" indent="-285750" algn="just" eaLnBrk="1" fontAlgn="auto" hangingPunct="1">
              <a:spcBef>
                <a:spcPts val="600"/>
              </a:spcBef>
              <a:spcAft>
                <a:spcPts val="600"/>
              </a:spcAft>
              <a:buClr>
                <a:prstClr val="black"/>
              </a:buClr>
              <a:buFont typeface="Wingdings" panose="05000000000000000000" pitchFamily="2" charset="2"/>
              <a:buChar char="§"/>
              <a:defRPr/>
            </a:pPr>
            <a:r>
              <a:rPr lang="en-GB" b="1" kern="0" dirty="0">
                <a:solidFill>
                  <a:prstClr val="black"/>
                </a:solidFill>
                <a:sym typeface="+mn-ea"/>
              </a:rPr>
              <a:t>Blog/Ad campaign </a:t>
            </a:r>
            <a:endParaRPr lang="en-US"/>
          </a:p>
        </p:txBody>
      </p:sp>
      <p:sp>
        <p:nvSpPr>
          <p:cNvPr id="9" name="Rectangle 8"/>
          <p:cNvSpPr/>
          <p:nvPr/>
        </p:nvSpPr>
        <p:spPr>
          <a:xfrm>
            <a:off x="944880" y="2636520"/>
            <a:ext cx="10545445" cy="7556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p:nvPr/>
        </p:nvSpPr>
        <p:spPr>
          <a:xfrm>
            <a:off x="2052955" y="1868170"/>
            <a:ext cx="8679815" cy="768350"/>
          </a:xfrm>
          <a:prstGeom prst="rect">
            <a:avLst/>
          </a:prstGeom>
          <a:noFill/>
        </p:spPr>
        <p:txBody>
          <a:bodyPr wrap="square" rtlCol="0">
            <a:spAutoFit/>
          </a:bodyPr>
          <a:lstStyle/>
          <a:p>
            <a:pPr algn="ctr"/>
            <a:r>
              <a:rPr lang="en-US" sz="4400">
                <a:solidFill>
                  <a:srgbClr val="FF0000"/>
                </a:solidFill>
                <a:latin typeface="Alex Brush" panose="02000400000000000000" charset="0"/>
                <a:cs typeface="Alex Brush" panose="02000400000000000000" charset="0"/>
              </a:rPr>
              <a:t>Our experience &amp; expectations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11"/>
          <p:cNvSpPr/>
          <p:nvPr/>
        </p:nvSpPr>
        <p:spPr>
          <a:xfrm>
            <a:off x="-122555" y="285115"/>
            <a:ext cx="5991860" cy="776605"/>
          </a:xfrm>
          <a:custGeom>
            <a:avLst/>
            <a:gdLst>
              <a:gd name="connsiteX0" fmla="*/ 81 w 9436"/>
              <a:gd name="connsiteY0" fmla="*/ 72 h 1223"/>
              <a:gd name="connsiteX1" fmla="*/ 8756 w 9436"/>
              <a:gd name="connsiteY1" fmla="*/ 0 h 1223"/>
              <a:gd name="connsiteX2" fmla="*/ 9436 w 9436"/>
              <a:gd name="connsiteY2" fmla="*/ 1134 h 1223"/>
              <a:gd name="connsiteX3" fmla="*/ 0 w 9436"/>
              <a:gd name="connsiteY3" fmla="*/ 1223 h 1223"/>
              <a:gd name="connsiteX4" fmla="*/ 81 w 9436"/>
              <a:gd name="connsiteY4" fmla="*/ 72 h 1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6" h="1223">
                <a:moveTo>
                  <a:pt x="81" y="72"/>
                </a:moveTo>
                <a:lnTo>
                  <a:pt x="8756" y="0"/>
                </a:lnTo>
                <a:cubicBezTo>
                  <a:pt x="8732" y="738"/>
                  <a:pt x="8994" y="976"/>
                  <a:pt x="9436" y="1134"/>
                </a:cubicBezTo>
                <a:lnTo>
                  <a:pt x="0" y="1223"/>
                </a:lnTo>
                <a:lnTo>
                  <a:pt x="81" y="72"/>
                </a:lnTo>
                <a:close/>
              </a:path>
            </a:pathLst>
          </a:custGeom>
          <a:gradFill>
            <a:gsLst>
              <a:gs pos="0">
                <a:schemeClr val="accent1">
                  <a:lumMod val="75000"/>
                </a:schemeClr>
              </a:gs>
              <a:gs pos="99000">
                <a:srgbClr val="0E2557"/>
              </a:gs>
            </a:gsLst>
            <a:lin ang="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1135380" y="6549390"/>
            <a:ext cx="1107440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rot="5400000">
            <a:off x="309880" y="5715635"/>
            <a:ext cx="883285" cy="1386205"/>
          </a:xfrm>
          <a:custGeom>
            <a:avLst/>
            <a:gdLst>
              <a:gd name="connsiteX0" fmla="*/ 0 w 6919"/>
              <a:gd name="connsiteY0" fmla="*/ 8072 h 10859"/>
              <a:gd name="connsiteX1" fmla="*/ 3095 w 6919"/>
              <a:gd name="connsiteY1" fmla="*/ 4025 h 10859"/>
              <a:gd name="connsiteX2" fmla="*/ 6859 w 6919"/>
              <a:gd name="connsiteY2" fmla="*/ 0 h 10859"/>
              <a:gd name="connsiteX3" fmla="*/ 6919 w 6919"/>
              <a:gd name="connsiteY3" fmla="*/ 7442 h 10859"/>
              <a:gd name="connsiteX4" fmla="*/ 3095 w 6919"/>
              <a:gd name="connsiteY4" fmla="*/ 10859 h 10859"/>
              <a:gd name="connsiteX5" fmla="*/ 0 w 6919"/>
              <a:gd name="connsiteY5" fmla="*/ 8072 h 1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9" h="10859">
                <a:moveTo>
                  <a:pt x="0" y="8072"/>
                </a:moveTo>
                <a:cubicBezTo>
                  <a:pt x="139" y="5934"/>
                  <a:pt x="1238" y="5032"/>
                  <a:pt x="3095" y="4025"/>
                </a:cubicBezTo>
                <a:cubicBezTo>
                  <a:pt x="5532" y="2703"/>
                  <a:pt x="6485" y="1314"/>
                  <a:pt x="6859" y="0"/>
                </a:cubicBezTo>
                <a:cubicBezTo>
                  <a:pt x="6859" y="1139"/>
                  <a:pt x="6919" y="6303"/>
                  <a:pt x="6919" y="7442"/>
                </a:cubicBezTo>
                <a:cubicBezTo>
                  <a:pt x="6919" y="9329"/>
                  <a:pt x="5207" y="10859"/>
                  <a:pt x="3095" y="10859"/>
                </a:cubicBezTo>
                <a:cubicBezTo>
                  <a:pt x="983" y="10859"/>
                  <a:pt x="23" y="9560"/>
                  <a:pt x="0" y="8072"/>
                </a:cubicBezTo>
                <a:close/>
              </a:path>
            </a:pathLst>
          </a:custGeom>
          <a:gradFill>
            <a:gsLst>
              <a:gs pos="0">
                <a:schemeClr val="accent1">
                  <a:lumMod val="75000"/>
                </a:schemeClr>
              </a:gs>
              <a:gs pos="100000">
                <a:srgbClr val="0E2557"/>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3"/>
          <p:cNvSpPr>
            <a:spLocks noChangeArrowheads="1"/>
          </p:cNvSpPr>
          <p:nvPr/>
        </p:nvSpPr>
        <p:spPr bwMode="auto">
          <a:xfrm>
            <a:off x="1824355" y="6587490"/>
            <a:ext cx="32893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fontAlgn="auto" hangingPunct="1">
              <a:lnSpc>
                <a:spcPct val="70000"/>
              </a:lnSpc>
              <a:spcBef>
                <a:spcPts val="0"/>
              </a:spcBef>
              <a:spcAft>
                <a:spcPts val="0"/>
              </a:spcAft>
              <a:defRPr/>
            </a:pPr>
            <a:r>
              <a:rPr lang="en-US" altLang="en-US" sz="1600" dirty="0">
                <a:solidFill>
                  <a:schemeClr val="tx1"/>
                </a:solidFill>
              </a:rPr>
              <a:t>www.thenewsynergyspecialist.com</a:t>
            </a:r>
          </a:p>
        </p:txBody>
      </p:sp>
      <p:sp>
        <p:nvSpPr>
          <p:cNvPr id="7" name="Rectangle 3"/>
          <p:cNvSpPr>
            <a:spLocks noChangeArrowheads="1"/>
          </p:cNvSpPr>
          <p:nvPr/>
        </p:nvSpPr>
        <p:spPr bwMode="auto">
          <a:xfrm>
            <a:off x="8488045" y="6587490"/>
            <a:ext cx="32893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fontAlgn="auto" hangingPunct="1">
              <a:lnSpc>
                <a:spcPct val="70000"/>
              </a:lnSpc>
              <a:spcBef>
                <a:spcPts val="0"/>
              </a:spcBef>
              <a:spcAft>
                <a:spcPts val="0"/>
              </a:spcAft>
              <a:defRPr/>
            </a:pPr>
            <a:r>
              <a:rPr lang="en-US" altLang="en-US" sz="1600" dirty="0">
                <a:solidFill>
                  <a:schemeClr val="accent1">
                    <a:lumMod val="50000"/>
                  </a:schemeClr>
                </a:solidFill>
              </a:rPr>
              <a:t>...enter to learn, live to achieve</a:t>
            </a:r>
          </a:p>
        </p:txBody>
      </p:sp>
      <p:sp>
        <p:nvSpPr>
          <p:cNvPr id="3" name="Text Box 2"/>
          <p:cNvSpPr txBox="1"/>
          <p:nvPr/>
        </p:nvSpPr>
        <p:spPr>
          <a:xfrm>
            <a:off x="170180" y="443230"/>
            <a:ext cx="5121275" cy="460375"/>
          </a:xfrm>
          <a:prstGeom prst="rect">
            <a:avLst/>
          </a:prstGeom>
          <a:noFill/>
          <a:effectLst>
            <a:outerShdw blurRad="533400" dist="50800" dir="5820000" algn="ctr" rotWithShape="0">
              <a:srgbClr val="000000">
                <a:alpha val="94000"/>
              </a:srgbClr>
            </a:outerShdw>
          </a:effectLst>
        </p:spPr>
        <p:txBody>
          <a:bodyPr wrap="none" rtlCol="0" anchor="t">
            <a:spAutoFit/>
          </a:bodyPr>
          <a:lstStyle/>
          <a:p>
            <a:pPr algn="dist" eaLnBrk="1" hangingPunct="1"/>
            <a:r>
              <a:rPr lang="en-US" altLang="en-US" sz="2400" b="1">
                <a:solidFill>
                  <a:schemeClr val="bg1"/>
                </a:solidFill>
                <a:effectLst>
                  <a:reflection stA="45000" endPos="40000" dir="5400000" sy="-100000" algn="bl" rotWithShape="0"/>
                </a:effectLst>
                <a:sym typeface="+mn-ea"/>
              </a:rPr>
              <a:t>UNIVERSITY OF LONDON PARTNERSHIP</a:t>
            </a:r>
          </a:p>
        </p:txBody>
      </p:sp>
      <p:pic>
        <p:nvPicPr>
          <p:cNvPr id="8" name="Content Placeholder 7" descr="MARKETING PLAN new-26"/>
          <p:cNvPicPr>
            <a:picLocks noGrp="1" noChangeAspect="1"/>
          </p:cNvPicPr>
          <p:nvPr>
            <p:ph sz="half" idx="1"/>
          </p:nvPr>
        </p:nvPicPr>
        <p:blipFill>
          <a:blip r:embed="rId2"/>
          <a:stretch>
            <a:fillRect/>
          </a:stretch>
        </p:blipFill>
        <p:spPr>
          <a:xfrm>
            <a:off x="8886190" y="321945"/>
            <a:ext cx="3133090" cy="709930"/>
          </a:xfrm>
          <a:prstGeom prst="rect">
            <a:avLst/>
          </a:prstGeom>
        </p:spPr>
      </p:pic>
      <p:sp>
        <p:nvSpPr>
          <p:cNvPr id="10" name="Freeform 9"/>
          <p:cNvSpPr/>
          <p:nvPr/>
        </p:nvSpPr>
        <p:spPr>
          <a:xfrm rot="19380000">
            <a:off x="5517515" y="-9525"/>
            <a:ext cx="608330" cy="954405"/>
          </a:xfrm>
          <a:custGeom>
            <a:avLst/>
            <a:gdLst>
              <a:gd name="connsiteX0" fmla="*/ 0 w 1405"/>
              <a:gd name="connsiteY0" fmla="*/ 1623 h 2204"/>
              <a:gd name="connsiteX1" fmla="*/ 622 w 1405"/>
              <a:gd name="connsiteY1" fmla="*/ 809 h 2204"/>
              <a:gd name="connsiteX2" fmla="*/ 1379 w 1405"/>
              <a:gd name="connsiteY2" fmla="*/ 0 h 2204"/>
              <a:gd name="connsiteX3" fmla="*/ 1391 w 1405"/>
              <a:gd name="connsiteY3" fmla="*/ 1496 h 2204"/>
              <a:gd name="connsiteX4" fmla="*/ 0 w 1405"/>
              <a:gd name="connsiteY4" fmla="*/ 1623 h 2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 h="2204">
                <a:moveTo>
                  <a:pt x="0" y="1623"/>
                </a:moveTo>
                <a:cubicBezTo>
                  <a:pt x="28" y="1193"/>
                  <a:pt x="249" y="1012"/>
                  <a:pt x="622" y="809"/>
                </a:cubicBezTo>
                <a:cubicBezTo>
                  <a:pt x="1112" y="543"/>
                  <a:pt x="1304" y="264"/>
                  <a:pt x="1379" y="0"/>
                </a:cubicBezTo>
                <a:cubicBezTo>
                  <a:pt x="1379" y="229"/>
                  <a:pt x="1429" y="1270"/>
                  <a:pt x="1391" y="1496"/>
                </a:cubicBezTo>
                <a:cubicBezTo>
                  <a:pt x="1197" y="2631"/>
                  <a:pt x="26" y="2193"/>
                  <a:pt x="0" y="1623"/>
                </a:cubicBezTo>
                <a:close/>
              </a:path>
            </a:pathLst>
          </a:custGeom>
          <a:gradFill>
            <a:gsLst>
              <a:gs pos="0">
                <a:schemeClr val="accent1">
                  <a:lumMod val="75000"/>
                </a:schemeClr>
              </a:gs>
              <a:gs pos="100000">
                <a:srgbClr val="0E2557"/>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5" descr="1-2-1 student sup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8630" y="1470660"/>
            <a:ext cx="1387475" cy="138747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1006475" y="3683635"/>
            <a:ext cx="10556875" cy="2484120"/>
          </a:xfrm>
          <a:prstGeom prst="rect">
            <a:avLst/>
          </a:prstGeom>
          <a:noFill/>
          <a:ln w="28575" cmpd="sng">
            <a:solidFill>
              <a:schemeClr val="accent1">
                <a:shade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3" descr="Career-focused qualifica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5890" y="1470660"/>
            <a:ext cx="1453515" cy="13881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lexible online learn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V="1">
            <a:off x="8444230" y="1536700"/>
            <a:ext cx="1322070" cy="1322070"/>
          </a:xfrm>
          <a:prstGeom prst="rect">
            <a:avLst/>
          </a:prstGeom>
          <a:noFill/>
          <a:extLst>
            <a:ext uri="{909E8E84-426E-40DD-AFC4-6F175D3DCCD1}">
              <a14:hiddenFill xmlns:a14="http://schemas.microsoft.com/office/drawing/2010/main">
                <a:solidFill>
                  <a:srgbClr val="FFFFFF"/>
                </a:solidFill>
              </a14:hiddenFill>
            </a:ext>
          </a:extLst>
        </p:spPr>
      </p:pic>
      <p:sp>
        <p:nvSpPr>
          <p:cNvPr id="27" name="Text Box 26"/>
          <p:cNvSpPr txBox="1"/>
          <p:nvPr/>
        </p:nvSpPr>
        <p:spPr>
          <a:xfrm>
            <a:off x="2111375" y="2858770"/>
            <a:ext cx="2580640" cy="583565"/>
          </a:xfrm>
          <a:prstGeom prst="rect">
            <a:avLst/>
          </a:prstGeom>
          <a:noFill/>
        </p:spPr>
        <p:txBody>
          <a:bodyPr wrap="square" rtlCol="0" anchor="t">
            <a:spAutoFit/>
          </a:bodyPr>
          <a:lstStyle/>
          <a:p>
            <a:pPr lvl="0" algn="ctr" eaLnBrk="0" fontAlgn="t" hangingPunct="0">
              <a:spcBef>
                <a:spcPct val="0"/>
              </a:spcBef>
              <a:spcAft>
                <a:spcPct val="0"/>
              </a:spcAft>
            </a:pPr>
            <a:r>
              <a:rPr lang="en-US" sz="1600" b="1" dirty="0">
                <a:solidFill>
                  <a:srgbClr val="000000"/>
                </a:solidFill>
                <a:latin typeface="Arial" panose="020B0604020202020204" pitchFamily="34" charset="0"/>
                <a:cs typeface="Arial" panose="020B0604020202020204" pitchFamily="34" charset="0"/>
                <a:sym typeface="+mn-ea"/>
              </a:rPr>
              <a:t>E</a:t>
            </a:r>
            <a:r>
              <a:rPr lang="en-US" sz="1600" b="1" dirty="0">
                <a:ln>
                  <a:noFill/>
                </a:ln>
                <a:solidFill>
                  <a:srgbClr val="000000"/>
                </a:solidFill>
                <a:effectLst/>
                <a:latin typeface="Arial" panose="020B0604020202020204" pitchFamily="34" charset="0"/>
                <a:cs typeface="Arial" panose="020B0604020202020204" pitchFamily="34" charset="0"/>
                <a:sym typeface="+mn-ea"/>
              </a:rPr>
              <a:t>nrolment/Admission</a:t>
            </a:r>
          </a:p>
          <a:p>
            <a:pPr lvl="0" algn="ctr" eaLnBrk="0" fontAlgn="t" hangingPunct="0">
              <a:spcBef>
                <a:spcPct val="0"/>
              </a:spcBef>
              <a:spcAft>
                <a:spcPct val="0"/>
              </a:spcAft>
            </a:pPr>
            <a:r>
              <a:rPr lang="en-US" sz="1600" b="1" dirty="0">
                <a:ln>
                  <a:noFill/>
                </a:ln>
                <a:solidFill>
                  <a:srgbClr val="000000"/>
                </a:solidFill>
                <a:effectLst/>
                <a:latin typeface="Arial" panose="020B0604020202020204" pitchFamily="34" charset="0"/>
                <a:cs typeface="Arial" panose="020B0604020202020204" pitchFamily="34" charset="0"/>
                <a:sym typeface="+mn-ea"/>
              </a:rPr>
              <a:t>support</a:t>
            </a:r>
            <a:endParaRPr lang="en-US" sz="1600"/>
          </a:p>
        </p:txBody>
      </p:sp>
      <p:sp>
        <p:nvSpPr>
          <p:cNvPr id="28" name="Text Box 27"/>
          <p:cNvSpPr txBox="1"/>
          <p:nvPr/>
        </p:nvSpPr>
        <p:spPr>
          <a:xfrm>
            <a:off x="4951730" y="2858770"/>
            <a:ext cx="2580640" cy="583565"/>
          </a:xfrm>
          <a:prstGeom prst="rect">
            <a:avLst/>
          </a:prstGeom>
          <a:noFill/>
        </p:spPr>
        <p:txBody>
          <a:bodyPr wrap="square" rtlCol="0" anchor="t">
            <a:spAutoFit/>
          </a:bodyPr>
          <a:lstStyle/>
          <a:p>
            <a:pPr lvl="0" algn="ctr" eaLnBrk="0" fontAlgn="t" hangingPunct="0">
              <a:spcBef>
                <a:spcPct val="0"/>
              </a:spcBef>
              <a:spcAft>
                <a:spcPct val="0"/>
              </a:spcAft>
            </a:pPr>
            <a:r>
              <a:rPr lang="en-US" sz="1600" b="1" dirty="0">
                <a:ln>
                  <a:noFill/>
                </a:ln>
                <a:solidFill>
                  <a:srgbClr val="000000"/>
                </a:solidFill>
                <a:effectLst/>
                <a:latin typeface="Arial" panose="020B0604020202020204" pitchFamily="34" charset="0"/>
                <a:cs typeface="Arial" panose="020B0604020202020204" pitchFamily="34" charset="0"/>
                <a:sym typeface="+mn-ea"/>
              </a:rPr>
              <a:t>Flexible learning</a:t>
            </a:r>
          </a:p>
          <a:p>
            <a:pPr lvl="0" algn="ctr" eaLnBrk="0" fontAlgn="t" hangingPunct="0">
              <a:spcBef>
                <a:spcPct val="0"/>
              </a:spcBef>
              <a:spcAft>
                <a:spcPct val="0"/>
              </a:spcAft>
            </a:pPr>
            <a:r>
              <a:rPr lang="en-US" sz="1600" b="1" dirty="0">
                <a:ln>
                  <a:noFill/>
                </a:ln>
                <a:solidFill>
                  <a:srgbClr val="000000"/>
                </a:solidFill>
                <a:effectLst/>
                <a:latin typeface="Arial" panose="020B0604020202020204" pitchFamily="34" charset="0"/>
                <a:cs typeface="Arial" panose="020B0604020202020204" pitchFamily="34" charset="0"/>
                <a:sym typeface="+mn-ea"/>
              </a:rPr>
              <a:t>options </a:t>
            </a:r>
            <a:endParaRPr lang="en-US" sz="1600"/>
          </a:p>
        </p:txBody>
      </p:sp>
      <p:sp>
        <p:nvSpPr>
          <p:cNvPr id="29" name="Text Box 28"/>
          <p:cNvSpPr txBox="1"/>
          <p:nvPr/>
        </p:nvSpPr>
        <p:spPr>
          <a:xfrm>
            <a:off x="8133080" y="2858770"/>
            <a:ext cx="2079625" cy="583565"/>
          </a:xfrm>
          <a:prstGeom prst="rect">
            <a:avLst/>
          </a:prstGeom>
          <a:noFill/>
        </p:spPr>
        <p:txBody>
          <a:bodyPr wrap="square" rtlCol="0" anchor="t">
            <a:spAutoFit/>
          </a:bodyPr>
          <a:lstStyle/>
          <a:p>
            <a:pPr lvl="0" algn="ctr" eaLnBrk="0" fontAlgn="t" hangingPunct="0">
              <a:spcBef>
                <a:spcPct val="0"/>
              </a:spcBef>
              <a:spcAft>
                <a:spcPct val="0"/>
              </a:spcAft>
            </a:pPr>
            <a:r>
              <a:rPr lang="en-US" sz="1600" b="1" dirty="0">
                <a:solidFill>
                  <a:srgbClr val="000000"/>
                </a:solidFill>
                <a:latin typeface="Arial" panose="020B0604020202020204" pitchFamily="34" charset="0"/>
                <a:cs typeface="Arial" panose="020B0604020202020204" pitchFamily="34" charset="0"/>
                <a:sym typeface="+mn-ea"/>
              </a:rPr>
              <a:t>Student advise</a:t>
            </a:r>
          </a:p>
          <a:p>
            <a:pPr lvl="0" algn="ctr" eaLnBrk="0" fontAlgn="t" hangingPunct="0">
              <a:spcBef>
                <a:spcPct val="0"/>
              </a:spcBef>
              <a:spcAft>
                <a:spcPct val="0"/>
              </a:spcAft>
            </a:pPr>
            <a:r>
              <a:rPr lang="en-US" sz="1600" b="1" dirty="0">
                <a:solidFill>
                  <a:srgbClr val="000000"/>
                </a:solidFill>
                <a:latin typeface="Arial" panose="020B0604020202020204" pitchFamily="34" charset="0"/>
                <a:cs typeface="Arial" panose="020B0604020202020204" pitchFamily="34" charset="0"/>
                <a:sym typeface="+mn-ea"/>
              </a:rPr>
              <a:t>center </a:t>
            </a:r>
            <a:endParaRPr lang="en-US" sz="1600"/>
          </a:p>
        </p:txBody>
      </p:sp>
      <p:sp>
        <p:nvSpPr>
          <p:cNvPr id="30" name="Text Box 29"/>
          <p:cNvSpPr txBox="1"/>
          <p:nvPr/>
        </p:nvSpPr>
        <p:spPr>
          <a:xfrm>
            <a:off x="1135380" y="3750310"/>
            <a:ext cx="10227310" cy="2214880"/>
          </a:xfrm>
          <a:prstGeom prst="rect">
            <a:avLst/>
          </a:prstGeom>
          <a:noFill/>
        </p:spPr>
        <p:txBody>
          <a:bodyPr wrap="square" rtlCol="0">
            <a:spAutoFit/>
          </a:bodyPr>
          <a:lstStyle/>
          <a:p>
            <a:pPr algn="just" eaLnBrk="1" fontAlgn="auto" hangingPunct="1">
              <a:spcBef>
                <a:spcPts val="600"/>
              </a:spcBef>
              <a:spcAft>
                <a:spcPts val="600"/>
              </a:spcAft>
              <a:buClr>
                <a:prstClr val="black"/>
              </a:buClr>
              <a:defRPr/>
            </a:pPr>
            <a:r>
              <a:rPr lang="en-US" kern="0" dirty="0">
                <a:solidFill>
                  <a:prstClr val="black"/>
                </a:solidFill>
                <a:sym typeface="+mn-ea"/>
              </a:rPr>
              <a:t>TNSS has been  approved as the exclusive teaching institution for the MSc in professional Accountancy from University of London. We now have the responsibility of providing tuition support to ACCA students in Nigeria who are interested in earning this internationally recognized degree, by providing; </a:t>
            </a:r>
            <a:endParaRPr lang="en-US" kern="0" dirty="0">
              <a:solidFill>
                <a:prstClr val="black"/>
              </a:solidFill>
            </a:endParaRPr>
          </a:p>
          <a:p>
            <a:pPr marL="285750" indent="-285750" algn="just" eaLnBrk="1" fontAlgn="auto" hangingPunct="1">
              <a:spcBef>
                <a:spcPts val="600"/>
              </a:spcBef>
              <a:spcAft>
                <a:spcPts val="600"/>
              </a:spcAft>
              <a:buClr>
                <a:prstClr val="black"/>
              </a:buClr>
              <a:buFont typeface="Arial" panose="020B0604020202020204" pitchFamily="34" charset="0"/>
              <a:buChar char="•"/>
              <a:defRPr/>
            </a:pPr>
            <a:r>
              <a:rPr lang="en-US" b="1" kern="0" dirty="0">
                <a:solidFill>
                  <a:prstClr val="black"/>
                </a:solidFill>
                <a:sym typeface="+mn-ea"/>
              </a:rPr>
              <a:t>Face to face study</a:t>
            </a:r>
            <a:endParaRPr lang="en-US" b="1" kern="0" dirty="0">
              <a:solidFill>
                <a:prstClr val="black"/>
              </a:solidFill>
            </a:endParaRPr>
          </a:p>
          <a:p>
            <a:pPr marL="285750" indent="-285750" algn="just" eaLnBrk="1" fontAlgn="auto" hangingPunct="1">
              <a:spcBef>
                <a:spcPts val="600"/>
              </a:spcBef>
              <a:spcAft>
                <a:spcPts val="600"/>
              </a:spcAft>
              <a:buClr>
                <a:prstClr val="black"/>
              </a:buClr>
              <a:buFont typeface="Arial" panose="020B0604020202020204" pitchFamily="34" charset="0"/>
              <a:buChar char="•"/>
              <a:defRPr/>
            </a:pPr>
            <a:r>
              <a:rPr lang="en-US" b="1" kern="0" dirty="0">
                <a:solidFill>
                  <a:prstClr val="black"/>
                </a:solidFill>
                <a:sym typeface="+mn-ea"/>
              </a:rPr>
              <a:t> Online study</a:t>
            </a:r>
            <a:endParaRPr lang="en-US" b="1" kern="0" dirty="0">
              <a:solidFill>
                <a:prstClr val="black"/>
              </a:solidFill>
            </a:endParaRPr>
          </a:p>
          <a:p>
            <a:pPr marL="285750" indent="-285750" algn="just" eaLnBrk="1" fontAlgn="auto" hangingPunct="1">
              <a:spcBef>
                <a:spcPts val="600"/>
              </a:spcBef>
              <a:spcAft>
                <a:spcPts val="600"/>
              </a:spcAft>
              <a:buClr>
                <a:prstClr val="black"/>
              </a:buClr>
              <a:buFont typeface="Arial" panose="020B0604020202020204" pitchFamily="34" charset="0"/>
              <a:buChar char="•"/>
              <a:defRPr/>
            </a:pPr>
            <a:r>
              <a:rPr lang="en-US" b="1" kern="0" dirty="0">
                <a:solidFill>
                  <a:prstClr val="black"/>
                </a:solidFill>
                <a:sym typeface="+mn-ea"/>
              </a:rPr>
              <a:t> Blended learning</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11"/>
          <p:cNvSpPr/>
          <p:nvPr/>
        </p:nvSpPr>
        <p:spPr>
          <a:xfrm>
            <a:off x="-122555" y="285115"/>
            <a:ext cx="5991860" cy="776605"/>
          </a:xfrm>
          <a:custGeom>
            <a:avLst/>
            <a:gdLst>
              <a:gd name="connsiteX0" fmla="*/ 81 w 9436"/>
              <a:gd name="connsiteY0" fmla="*/ 72 h 1223"/>
              <a:gd name="connsiteX1" fmla="*/ 8756 w 9436"/>
              <a:gd name="connsiteY1" fmla="*/ 0 h 1223"/>
              <a:gd name="connsiteX2" fmla="*/ 9436 w 9436"/>
              <a:gd name="connsiteY2" fmla="*/ 1134 h 1223"/>
              <a:gd name="connsiteX3" fmla="*/ 0 w 9436"/>
              <a:gd name="connsiteY3" fmla="*/ 1223 h 1223"/>
              <a:gd name="connsiteX4" fmla="*/ 81 w 9436"/>
              <a:gd name="connsiteY4" fmla="*/ 72 h 1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6" h="1223">
                <a:moveTo>
                  <a:pt x="81" y="72"/>
                </a:moveTo>
                <a:lnTo>
                  <a:pt x="8756" y="0"/>
                </a:lnTo>
                <a:cubicBezTo>
                  <a:pt x="8732" y="738"/>
                  <a:pt x="8994" y="976"/>
                  <a:pt x="9436" y="1134"/>
                </a:cubicBezTo>
                <a:lnTo>
                  <a:pt x="0" y="1223"/>
                </a:lnTo>
                <a:lnTo>
                  <a:pt x="81" y="72"/>
                </a:lnTo>
                <a:close/>
              </a:path>
            </a:pathLst>
          </a:custGeom>
          <a:gradFill>
            <a:gsLst>
              <a:gs pos="0">
                <a:schemeClr val="accent1">
                  <a:lumMod val="75000"/>
                </a:schemeClr>
              </a:gs>
              <a:gs pos="99000">
                <a:srgbClr val="0E2557"/>
              </a:gs>
            </a:gsLst>
            <a:lin ang="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1135380" y="6549390"/>
            <a:ext cx="1107440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rot="5400000">
            <a:off x="309880" y="5715635"/>
            <a:ext cx="883285" cy="1386205"/>
          </a:xfrm>
          <a:custGeom>
            <a:avLst/>
            <a:gdLst>
              <a:gd name="connsiteX0" fmla="*/ 0 w 6919"/>
              <a:gd name="connsiteY0" fmla="*/ 8072 h 10859"/>
              <a:gd name="connsiteX1" fmla="*/ 3095 w 6919"/>
              <a:gd name="connsiteY1" fmla="*/ 4025 h 10859"/>
              <a:gd name="connsiteX2" fmla="*/ 6859 w 6919"/>
              <a:gd name="connsiteY2" fmla="*/ 0 h 10859"/>
              <a:gd name="connsiteX3" fmla="*/ 6919 w 6919"/>
              <a:gd name="connsiteY3" fmla="*/ 7442 h 10859"/>
              <a:gd name="connsiteX4" fmla="*/ 3095 w 6919"/>
              <a:gd name="connsiteY4" fmla="*/ 10859 h 10859"/>
              <a:gd name="connsiteX5" fmla="*/ 0 w 6919"/>
              <a:gd name="connsiteY5" fmla="*/ 8072 h 1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9" h="10859">
                <a:moveTo>
                  <a:pt x="0" y="8072"/>
                </a:moveTo>
                <a:cubicBezTo>
                  <a:pt x="139" y="5934"/>
                  <a:pt x="1238" y="5032"/>
                  <a:pt x="3095" y="4025"/>
                </a:cubicBezTo>
                <a:cubicBezTo>
                  <a:pt x="5532" y="2703"/>
                  <a:pt x="6485" y="1314"/>
                  <a:pt x="6859" y="0"/>
                </a:cubicBezTo>
                <a:cubicBezTo>
                  <a:pt x="6859" y="1139"/>
                  <a:pt x="6919" y="6303"/>
                  <a:pt x="6919" y="7442"/>
                </a:cubicBezTo>
                <a:cubicBezTo>
                  <a:pt x="6919" y="9329"/>
                  <a:pt x="5207" y="10859"/>
                  <a:pt x="3095" y="10859"/>
                </a:cubicBezTo>
                <a:cubicBezTo>
                  <a:pt x="983" y="10859"/>
                  <a:pt x="23" y="9560"/>
                  <a:pt x="0" y="8072"/>
                </a:cubicBezTo>
                <a:close/>
              </a:path>
            </a:pathLst>
          </a:custGeom>
          <a:gradFill>
            <a:gsLst>
              <a:gs pos="0">
                <a:schemeClr val="accent1">
                  <a:lumMod val="75000"/>
                </a:schemeClr>
              </a:gs>
              <a:gs pos="100000">
                <a:srgbClr val="0E2557"/>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3"/>
          <p:cNvSpPr>
            <a:spLocks noChangeArrowheads="1"/>
          </p:cNvSpPr>
          <p:nvPr/>
        </p:nvSpPr>
        <p:spPr bwMode="auto">
          <a:xfrm>
            <a:off x="1824355" y="6587490"/>
            <a:ext cx="32893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fontAlgn="auto" hangingPunct="1">
              <a:lnSpc>
                <a:spcPct val="70000"/>
              </a:lnSpc>
              <a:spcBef>
                <a:spcPts val="0"/>
              </a:spcBef>
              <a:spcAft>
                <a:spcPts val="0"/>
              </a:spcAft>
              <a:defRPr/>
            </a:pPr>
            <a:r>
              <a:rPr lang="en-US" altLang="en-US" sz="1600" dirty="0">
                <a:solidFill>
                  <a:schemeClr val="tx1"/>
                </a:solidFill>
              </a:rPr>
              <a:t>www.thenewsynergyspecialist.com</a:t>
            </a:r>
          </a:p>
        </p:txBody>
      </p:sp>
      <p:sp>
        <p:nvSpPr>
          <p:cNvPr id="7" name="Rectangle 3"/>
          <p:cNvSpPr>
            <a:spLocks noChangeArrowheads="1"/>
          </p:cNvSpPr>
          <p:nvPr/>
        </p:nvSpPr>
        <p:spPr bwMode="auto">
          <a:xfrm>
            <a:off x="8488045" y="6587490"/>
            <a:ext cx="32893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fontAlgn="auto" hangingPunct="1">
              <a:lnSpc>
                <a:spcPct val="70000"/>
              </a:lnSpc>
              <a:spcBef>
                <a:spcPts val="0"/>
              </a:spcBef>
              <a:spcAft>
                <a:spcPts val="0"/>
              </a:spcAft>
              <a:defRPr/>
            </a:pPr>
            <a:r>
              <a:rPr lang="en-US" altLang="en-US" sz="1600" dirty="0">
                <a:solidFill>
                  <a:schemeClr val="accent1">
                    <a:lumMod val="50000"/>
                  </a:schemeClr>
                </a:solidFill>
              </a:rPr>
              <a:t>...enter to learn, live to achieve</a:t>
            </a:r>
          </a:p>
        </p:txBody>
      </p:sp>
      <p:sp>
        <p:nvSpPr>
          <p:cNvPr id="3" name="Text Box 2"/>
          <p:cNvSpPr txBox="1"/>
          <p:nvPr/>
        </p:nvSpPr>
        <p:spPr>
          <a:xfrm>
            <a:off x="1075055" y="443230"/>
            <a:ext cx="3311525" cy="460375"/>
          </a:xfrm>
          <a:prstGeom prst="rect">
            <a:avLst/>
          </a:prstGeom>
          <a:noFill/>
          <a:effectLst>
            <a:outerShdw blurRad="533400" dist="50800" dir="5820000" algn="ctr" rotWithShape="0">
              <a:srgbClr val="000000">
                <a:alpha val="94000"/>
              </a:srgbClr>
            </a:outerShdw>
          </a:effectLst>
        </p:spPr>
        <p:txBody>
          <a:bodyPr wrap="none" rtlCol="0" anchor="t">
            <a:spAutoFit/>
          </a:bodyPr>
          <a:lstStyle/>
          <a:p>
            <a:pPr algn="dist" eaLnBrk="1" hangingPunct="1"/>
            <a:r>
              <a:rPr lang="en-US" altLang="en-US" sz="2400" b="1">
                <a:solidFill>
                  <a:schemeClr val="bg1"/>
                </a:solidFill>
                <a:effectLst>
                  <a:reflection stA="45000" endPos="40000" dir="5400000" sy="-100000" algn="bl" rotWithShape="0"/>
                </a:effectLst>
                <a:sym typeface="+mn-ea"/>
              </a:rPr>
              <a:t>FUTURE OPPURTUNITIES</a:t>
            </a:r>
          </a:p>
        </p:txBody>
      </p:sp>
      <p:pic>
        <p:nvPicPr>
          <p:cNvPr id="8" name="Content Placeholder 7" descr="MARKETING PLAN new-26"/>
          <p:cNvPicPr>
            <a:picLocks noGrp="1" noChangeAspect="1"/>
          </p:cNvPicPr>
          <p:nvPr>
            <p:ph sz="half" idx="1"/>
          </p:nvPr>
        </p:nvPicPr>
        <p:blipFill>
          <a:blip r:embed="rId2"/>
          <a:stretch>
            <a:fillRect/>
          </a:stretch>
        </p:blipFill>
        <p:spPr>
          <a:xfrm>
            <a:off x="8886190" y="321945"/>
            <a:ext cx="3133090" cy="709930"/>
          </a:xfrm>
          <a:prstGeom prst="rect">
            <a:avLst/>
          </a:prstGeom>
        </p:spPr>
      </p:pic>
      <p:sp>
        <p:nvSpPr>
          <p:cNvPr id="10" name="Freeform 9"/>
          <p:cNvSpPr/>
          <p:nvPr/>
        </p:nvSpPr>
        <p:spPr>
          <a:xfrm rot="19380000">
            <a:off x="5517515" y="-9525"/>
            <a:ext cx="608330" cy="954405"/>
          </a:xfrm>
          <a:custGeom>
            <a:avLst/>
            <a:gdLst>
              <a:gd name="connsiteX0" fmla="*/ 0 w 1405"/>
              <a:gd name="connsiteY0" fmla="*/ 1623 h 2204"/>
              <a:gd name="connsiteX1" fmla="*/ 622 w 1405"/>
              <a:gd name="connsiteY1" fmla="*/ 809 h 2204"/>
              <a:gd name="connsiteX2" fmla="*/ 1379 w 1405"/>
              <a:gd name="connsiteY2" fmla="*/ 0 h 2204"/>
              <a:gd name="connsiteX3" fmla="*/ 1391 w 1405"/>
              <a:gd name="connsiteY3" fmla="*/ 1496 h 2204"/>
              <a:gd name="connsiteX4" fmla="*/ 0 w 1405"/>
              <a:gd name="connsiteY4" fmla="*/ 1623 h 2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 h="2204">
                <a:moveTo>
                  <a:pt x="0" y="1623"/>
                </a:moveTo>
                <a:cubicBezTo>
                  <a:pt x="28" y="1193"/>
                  <a:pt x="249" y="1012"/>
                  <a:pt x="622" y="809"/>
                </a:cubicBezTo>
                <a:cubicBezTo>
                  <a:pt x="1112" y="543"/>
                  <a:pt x="1304" y="264"/>
                  <a:pt x="1379" y="0"/>
                </a:cubicBezTo>
                <a:cubicBezTo>
                  <a:pt x="1379" y="229"/>
                  <a:pt x="1429" y="1270"/>
                  <a:pt x="1391" y="1496"/>
                </a:cubicBezTo>
                <a:cubicBezTo>
                  <a:pt x="1197" y="2631"/>
                  <a:pt x="26" y="2193"/>
                  <a:pt x="0" y="1623"/>
                </a:cubicBezTo>
                <a:close/>
              </a:path>
            </a:pathLst>
          </a:custGeom>
          <a:gradFill>
            <a:gsLst>
              <a:gs pos="0">
                <a:schemeClr val="accent1">
                  <a:lumMod val="75000"/>
                </a:schemeClr>
              </a:gs>
              <a:gs pos="100000">
                <a:srgbClr val="0E2557"/>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870804" y="2940892"/>
            <a:ext cx="6097587" cy="1475682"/>
          </a:xfrm>
          <a:prstGeom prst="rect">
            <a:avLst/>
          </a:prstGeom>
          <a:solidFill>
            <a:schemeClr val="bg1"/>
          </a:solidFill>
          <a:ln w="9525">
            <a:solidFill>
              <a:srgbClr val="002060"/>
            </a:solidFill>
          </a:ln>
          <a:effectLst/>
        </p:spPr>
        <p:style>
          <a:lnRef idx="1">
            <a:schemeClr val="accent1"/>
          </a:lnRef>
          <a:fillRef idx="3">
            <a:schemeClr val="accent1"/>
          </a:fillRef>
          <a:effectRef idx="2">
            <a:schemeClr val="accent1"/>
          </a:effectRef>
          <a:fontRef idx="minor">
            <a:schemeClr val="lt1"/>
          </a:fontRef>
        </p:style>
        <p:txBody>
          <a:bodyPr lIns="72000" tIns="72000" rIns="72000" bIns="72000" anchor="ctr"/>
          <a:lstStyle/>
          <a:p>
            <a:pPr marL="285750" lvl="1" indent="-285750" algn="just">
              <a:spcBef>
                <a:spcPts val="600"/>
              </a:spcBef>
              <a:buSzPct val="120000"/>
              <a:buFont typeface="Arial" panose="020B0604020202020204" pitchFamily="34" charset="0"/>
              <a:buChar char="•"/>
              <a:tabLst>
                <a:tab pos="358775" algn="l"/>
              </a:tabLst>
              <a:defRPr/>
            </a:pPr>
            <a:r>
              <a:rPr lang="en-US" sz="1400" dirty="0">
                <a:solidFill>
                  <a:srgbClr val="060E18"/>
                </a:solidFill>
              </a:rPr>
              <a:t>Signpost skilled ACCA members to cover the increasing human capital gaps across the global economy.</a:t>
            </a:r>
          </a:p>
          <a:p>
            <a:pPr marL="285750" lvl="1" indent="-285750" algn="just">
              <a:spcBef>
                <a:spcPts val="600"/>
              </a:spcBef>
              <a:buSzPct val="120000"/>
              <a:buFont typeface="Arial" panose="020B0604020202020204" pitchFamily="34" charset="0"/>
              <a:buChar char="•"/>
              <a:tabLst>
                <a:tab pos="358775" algn="l"/>
              </a:tabLst>
              <a:defRPr/>
            </a:pPr>
            <a:r>
              <a:rPr lang="en-US" sz="1400" dirty="0">
                <a:solidFill>
                  <a:srgbClr val="060E18"/>
                </a:solidFill>
              </a:rPr>
              <a:t>Organize outdoor training for corporate organizations on new IFRS exposures and new developments in the industry</a:t>
            </a:r>
          </a:p>
          <a:p>
            <a:pPr marL="285750" lvl="1" indent="-285750" algn="just">
              <a:spcBef>
                <a:spcPts val="600"/>
              </a:spcBef>
              <a:buSzPct val="120000"/>
              <a:buFont typeface="Arial" panose="020B0604020202020204" pitchFamily="34" charset="0"/>
              <a:buChar char="•"/>
              <a:tabLst>
                <a:tab pos="358775" algn="l"/>
              </a:tabLst>
              <a:defRPr/>
            </a:pPr>
            <a:r>
              <a:rPr lang="en-US" sz="1400" dirty="0">
                <a:solidFill>
                  <a:srgbClr val="060E18"/>
                </a:solidFill>
              </a:rPr>
              <a:t>Organize quarterly employability and professional networking seminars</a:t>
            </a:r>
          </a:p>
        </p:txBody>
      </p:sp>
      <p:sp>
        <p:nvSpPr>
          <p:cNvPr id="9" name="Rectangle 8"/>
          <p:cNvSpPr/>
          <p:nvPr/>
        </p:nvSpPr>
        <p:spPr>
          <a:xfrm>
            <a:off x="2510155" y="2976880"/>
            <a:ext cx="1285875" cy="1439545"/>
          </a:xfrm>
          <a:prstGeom prst="rect">
            <a:avLst/>
          </a:prstGeom>
          <a:solidFill>
            <a:srgbClr val="00206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72000" tIns="72000" rIns="72000" bIns="72000" anchor="ctr"/>
          <a:lstStyle/>
          <a:p>
            <a:pPr algn="ctr" eaLnBrk="1" fontAlgn="auto" hangingPunct="1">
              <a:spcBef>
                <a:spcPts val="0"/>
              </a:spcBef>
              <a:spcAft>
                <a:spcPts val="0"/>
              </a:spcAft>
              <a:defRPr/>
            </a:pPr>
            <a:r>
              <a:rPr lang="de-DE" sz="1400" b="1" dirty="0">
                <a:solidFill>
                  <a:schemeClr val="bg1"/>
                </a:solidFill>
                <a:latin typeface="Myriad Pro sg" panose="020B0503030403020204" pitchFamily="34" charset="0"/>
              </a:rPr>
              <a:t>Members</a:t>
            </a:r>
          </a:p>
        </p:txBody>
      </p:sp>
      <p:sp>
        <p:nvSpPr>
          <p:cNvPr id="11" name="Rectangle 10"/>
          <p:cNvSpPr/>
          <p:nvPr/>
        </p:nvSpPr>
        <p:spPr>
          <a:xfrm>
            <a:off x="3843973" y="1538923"/>
            <a:ext cx="6097587" cy="1219200"/>
          </a:xfrm>
          <a:prstGeom prst="rect">
            <a:avLst/>
          </a:prstGeom>
          <a:solidFill>
            <a:schemeClr val="bg1"/>
          </a:solidFill>
          <a:ln w="9525">
            <a:solidFill>
              <a:srgbClr val="002060"/>
            </a:solidFill>
          </a:ln>
          <a:effectLst/>
        </p:spPr>
        <p:style>
          <a:lnRef idx="1">
            <a:schemeClr val="accent1"/>
          </a:lnRef>
          <a:fillRef idx="3">
            <a:schemeClr val="accent1"/>
          </a:fillRef>
          <a:effectRef idx="2">
            <a:schemeClr val="accent1"/>
          </a:effectRef>
          <a:fontRef idx="minor">
            <a:schemeClr val="lt1"/>
          </a:fontRef>
        </p:style>
        <p:txBody>
          <a:bodyPr lIns="72000" tIns="72000" rIns="72000" bIns="72000" anchor="ctr"/>
          <a:lstStyle/>
          <a:p>
            <a:pPr marL="285750" lvl="1" indent="-285750" algn="just">
              <a:spcBef>
                <a:spcPts val="600"/>
              </a:spcBef>
              <a:buSzPct val="120000"/>
              <a:buFont typeface="Arial" panose="020B0604020202020204" pitchFamily="34" charset="0"/>
              <a:buChar char="•"/>
              <a:tabLst>
                <a:tab pos="358775" algn="l"/>
              </a:tabLst>
              <a:defRPr/>
            </a:pPr>
            <a:r>
              <a:rPr lang="en-US" sz="1400" dirty="0">
                <a:solidFill>
                  <a:srgbClr val="060E18"/>
                </a:solidFill>
              </a:rPr>
              <a:t>Increase number of student ACCA across Nigeria</a:t>
            </a:r>
          </a:p>
          <a:p>
            <a:pPr marL="285750" lvl="1" indent="-285750" algn="just">
              <a:spcBef>
                <a:spcPts val="600"/>
              </a:spcBef>
              <a:buSzPct val="120000"/>
              <a:buFont typeface="Arial" panose="020B0604020202020204" pitchFamily="34" charset="0"/>
              <a:buChar char="•"/>
              <a:tabLst>
                <a:tab pos="358775" algn="l"/>
              </a:tabLst>
              <a:defRPr/>
            </a:pPr>
            <a:r>
              <a:rPr lang="en-US" sz="1400" dirty="0">
                <a:solidFill>
                  <a:srgbClr val="060E18"/>
                </a:solidFill>
              </a:rPr>
              <a:t>Increase number collaborations and partnerships across Nigeria </a:t>
            </a:r>
          </a:p>
          <a:p>
            <a:pPr marL="285750" lvl="1" indent="-285750" algn="just">
              <a:spcBef>
                <a:spcPts val="600"/>
              </a:spcBef>
              <a:buSzPct val="120000"/>
              <a:buFont typeface="Arial" panose="020B0604020202020204" pitchFamily="34" charset="0"/>
              <a:buChar char="•"/>
              <a:tabLst>
                <a:tab pos="358775" algn="l"/>
              </a:tabLst>
              <a:defRPr/>
            </a:pPr>
            <a:r>
              <a:rPr lang="en-US" sz="1400" dirty="0">
                <a:solidFill>
                  <a:srgbClr val="060E18"/>
                </a:solidFill>
              </a:rPr>
              <a:t>Increase examination pass rate for all papers</a:t>
            </a:r>
          </a:p>
          <a:p>
            <a:pPr marL="0" lvl="1" algn="just">
              <a:spcBef>
                <a:spcPts val="600"/>
              </a:spcBef>
              <a:buSzPct val="120000"/>
              <a:tabLst>
                <a:tab pos="358775" algn="l"/>
              </a:tabLst>
              <a:defRPr/>
            </a:pPr>
            <a:endParaRPr lang="en-US" sz="1400" dirty="0">
              <a:solidFill>
                <a:srgbClr val="060E18"/>
              </a:solidFill>
            </a:endParaRPr>
          </a:p>
        </p:txBody>
      </p:sp>
      <p:sp>
        <p:nvSpPr>
          <p:cNvPr id="16" name="Rectangle 15"/>
          <p:cNvSpPr/>
          <p:nvPr/>
        </p:nvSpPr>
        <p:spPr>
          <a:xfrm>
            <a:off x="2502535" y="1539240"/>
            <a:ext cx="1284605" cy="1219200"/>
          </a:xfrm>
          <a:prstGeom prst="rect">
            <a:avLst/>
          </a:prstGeom>
          <a:solidFill>
            <a:srgbClr val="00206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72000" tIns="72000" rIns="72000" bIns="72000" anchor="ctr"/>
          <a:lstStyle/>
          <a:p>
            <a:pPr algn="ctr" eaLnBrk="1" fontAlgn="auto" hangingPunct="1">
              <a:spcBef>
                <a:spcPts val="0"/>
              </a:spcBef>
              <a:spcAft>
                <a:spcPts val="0"/>
              </a:spcAft>
              <a:defRPr/>
            </a:pPr>
            <a:r>
              <a:rPr lang="de-DE" sz="1400" b="1" dirty="0">
                <a:solidFill>
                  <a:schemeClr val="bg1"/>
                </a:solidFill>
                <a:latin typeface="Myriad Pro sg" panose="020B0503030403020204" pitchFamily="34" charset="0"/>
              </a:rPr>
              <a:t>Students</a:t>
            </a:r>
          </a:p>
        </p:txBody>
      </p:sp>
      <p:sp>
        <p:nvSpPr>
          <p:cNvPr id="18" name="Rectangle 17"/>
          <p:cNvSpPr/>
          <p:nvPr/>
        </p:nvSpPr>
        <p:spPr>
          <a:xfrm>
            <a:off x="3870947" y="4622910"/>
            <a:ext cx="6097587" cy="1476900"/>
          </a:xfrm>
          <a:prstGeom prst="rect">
            <a:avLst/>
          </a:prstGeom>
          <a:solidFill>
            <a:schemeClr val="bg1"/>
          </a:solidFill>
          <a:ln w="9525">
            <a:solidFill>
              <a:srgbClr val="002060"/>
            </a:solidFill>
          </a:ln>
          <a:effectLst/>
        </p:spPr>
        <p:style>
          <a:lnRef idx="1">
            <a:schemeClr val="accent1"/>
          </a:lnRef>
          <a:fillRef idx="3">
            <a:schemeClr val="accent1"/>
          </a:fillRef>
          <a:effectRef idx="2">
            <a:schemeClr val="accent1"/>
          </a:effectRef>
          <a:fontRef idx="minor">
            <a:schemeClr val="lt1"/>
          </a:fontRef>
        </p:style>
        <p:txBody>
          <a:bodyPr lIns="72000" tIns="72000" rIns="72000" bIns="72000" anchor="ctr"/>
          <a:lstStyle/>
          <a:p>
            <a:pPr marL="285750" indent="-285750" algn="just" eaLnBrk="1" fontAlgn="auto" hangingPunct="1">
              <a:spcBef>
                <a:spcPts val="0"/>
              </a:spcBef>
              <a:spcAft>
                <a:spcPts val="0"/>
              </a:spcAft>
              <a:buFont typeface="Arial" panose="020B0604020202020204" pitchFamily="34" charset="0"/>
              <a:buChar char="•"/>
              <a:defRPr/>
            </a:pPr>
            <a:r>
              <a:rPr lang="en-US" sz="1600" dirty="0">
                <a:solidFill>
                  <a:schemeClr val="tx1"/>
                </a:solidFill>
              </a:rPr>
              <a:t>To be one-stop-shop for capacity building</a:t>
            </a:r>
          </a:p>
          <a:p>
            <a:pPr marL="285750" indent="-285750" algn="just" eaLnBrk="1" fontAlgn="auto" hangingPunct="1">
              <a:spcBef>
                <a:spcPts val="0"/>
              </a:spcBef>
              <a:spcAft>
                <a:spcPts val="0"/>
              </a:spcAft>
              <a:buFont typeface="Arial" panose="020B0604020202020204" pitchFamily="34" charset="0"/>
              <a:buChar char="•"/>
              <a:defRPr/>
            </a:pPr>
            <a:r>
              <a:rPr lang="en-US" sz="1600" dirty="0">
                <a:solidFill>
                  <a:schemeClr val="tx1"/>
                </a:solidFill>
              </a:rPr>
              <a:t>Build an end-to-end School </a:t>
            </a:r>
          </a:p>
          <a:p>
            <a:pPr marL="285750" indent="-285750" algn="just" eaLnBrk="1" fontAlgn="auto" hangingPunct="1">
              <a:spcBef>
                <a:spcPts val="0"/>
              </a:spcBef>
              <a:spcAft>
                <a:spcPts val="0"/>
              </a:spcAft>
              <a:buFont typeface="Arial" panose="020B0604020202020204" pitchFamily="34" charset="0"/>
              <a:buChar char="•"/>
              <a:defRPr/>
            </a:pPr>
            <a:r>
              <a:rPr lang="en-US" sz="1600" dirty="0">
                <a:solidFill>
                  <a:schemeClr val="tx1"/>
                </a:solidFill>
              </a:rPr>
              <a:t>Facilitate Internship placement for students </a:t>
            </a:r>
          </a:p>
          <a:p>
            <a:pPr marL="285750" indent="-285750" algn="just" eaLnBrk="1" fontAlgn="auto" hangingPunct="1">
              <a:spcBef>
                <a:spcPts val="0"/>
              </a:spcBef>
              <a:spcAft>
                <a:spcPts val="0"/>
              </a:spcAft>
              <a:buFont typeface="Arial" panose="020B0604020202020204" pitchFamily="34" charset="0"/>
              <a:buChar char="•"/>
              <a:defRPr/>
            </a:pPr>
            <a:r>
              <a:rPr lang="en-US" sz="1600" dirty="0">
                <a:solidFill>
                  <a:schemeClr val="tx1"/>
                </a:solidFill>
              </a:rPr>
              <a:t>Organize training activities </a:t>
            </a:r>
          </a:p>
        </p:txBody>
      </p:sp>
      <p:sp>
        <p:nvSpPr>
          <p:cNvPr id="19" name="Rectangle 18"/>
          <p:cNvSpPr/>
          <p:nvPr/>
        </p:nvSpPr>
        <p:spPr>
          <a:xfrm>
            <a:off x="2525395" y="4622800"/>
            <a:ext cx="1285875" cy="1477645"/>
          </a:xfrm>
          <a:prstGeom prst="rect">
            <a:avLst/>
          </a:prstGeom>
          <a:solidFill>
            <a:srgbClr val="00206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72000" tIns="72000" rIns="72000" bIns="72000" anchor="ctr"/>
          <a:lstStyle/>
          <a:p>
            <a:pPr algn="ctr" eaLnBrk="1" fontAlgn="auto" hangingPunct="1">
              <a:spcBef>
                <a:spcPts val="0"/>
              </a:spcBef>
              <a:spcAft>
                <a:spcPts val="0"/>
              </a:spcAft>
              <a:defRPr/>
            </a:pPr>
            <a:r>
              <a:rPr lang="de-DE" sz="1400" b="1" dirty="0">
                <a:solidFill>
                  <a:schemeClr val="bg1"/>
                </a:solidFill>
                <a:latin typeface="Myriad Pro sg" panose="020B0503030403020204" pitchFamily="34" charset="0"/>
              </a:rPr>
              <a:t>Trainings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10" name="Oval 9"/>
          <p:cNvSpPr/>
          <p:nvPr/>
        </p:nvSpPr>
        <p:spPr>
          <a:xfrm rot="21000000">
            <a:off x="2063115" y="2001520"/>
            <a:ext cx="7868920" cy="3435985"/>
          </a:xfrm>
          <a:prstGeom prst="ellipse">
            <a:avLst/>
          </a:prstGeom>
          <a:noFill/>
          <a:ln w="171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360170" y="3829685"/>
            <a:ext cx="1617980" cy="1617980"/>
          </a:xfrm>
          <a:prstGeom prst="ellipse">
            <a:avLst/>
          </a:prstGeom>
          <a:gradFill>
            <a:gsLst>
              <a:gs pos="0">
                <a:srgbClr val="FF0000"/>
              </a:gs>
              <a:gs pos="74000">
                <a:srgbClr val="780000"/>
              </a:gs>
            </a:gsLst>
            <a:lin ang="16140000" scaled="0"/>
          </a:gra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560" y="-16510"/>
            <a:ext cx="12261850" cy="1022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11384280" y="-41910"/>
            <a:ext cx="883285" cy="1386205"/>
          </a:xfrm>
          <a:custGeom>
            <a:avLst/>
            <a:gdLst>
              <a:gd name="connsiteX0" fmla="*/ 0 w 6919"/>
              <a:gd name="connsiteY0" fmla="*/ 8072 h 10859"/>
              <a:gd name="connsiteX1" fmla="*/ 3095 w 6919"/>
              <a:gd name="connsiteY1" fmla="*/ 4025 h 10859"/>
              <a:gd name="connsiteX2" fmla="*/ 6859 w 6919"/>
              <a:gd name="connsiteY2" fmla="*/ 0 h 10859"/>
              <a:gd name="connsiteX3" fmla="*/ 6919 w 6919"/>
              <a:gd name="connsiteY3" fmla="*/ 7442 h 10859"/>
              <a:gd name="connsiteX4" fmla="*/ 3095 w 6919"/>
              <a:gd name="connsiteY4" fmla="*/ 10859 h 10859"/>
              <a:gd name="connsiteX5" fmla="*/ 0 w 6919"/>
              <a:gd name="connsiteY5" fmla="*/ 8072 h 1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9" h="10859">
                <a:moveTo>
                  <a:pt x="0" y="8072"/>
                </a:moveTo>
                <a:cubicBezTo>
                  <a:pt x="139" y="5934"/>
                  <a:pt x="1238" y="5032"/>
                  <a:pt x="3095" y="4025"/>
                </a:cubicBezTo>
                <a:cubicBezTo>
                  <a:pt x="5532" y="2703"/>
                  <a:pt x="6485" y="1314"/>
                  <a:pt x="6859" y="0"/>
                </a:cubicBezTo>
                <a:cubicBezTo>
                  <a:pt x="6859" y="1139"/>
                  <a:pt x="6919" y="6303"/>
                  <a:pt x="6919" y="7442"/>
                </a:cubicBezTo>
                <a:cubicBezTo>
                  <a:pt x="6919" y="9329"/>
                  <a:pt x="5207" y="10859"/>
                  <a:pt x="3095" y="10859"/>
                </a:cubicBezTo>
                <a:cubicBezTo>
                  <a:pt x="983" y="10859"/>
                  <a:pt x="23" y="9560"/>
                  <a:pt x="0" y="8072"/>
                </a:cubicBezTo>
                <a:close/>
              </a:path>
            </a:pathLst>
          </a:custGeom>
          <a:gradFill>
            <a:gsLst>
              <a:gs pos="0">
                <a:schemeClr val="accent1">
                  <a:lumMod val="75000"/>
                </a:schemeClr>
              </a:gs>
              <a:gs pos="100000">
                <a:srgbClr val="0E2557"/>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1135380" y="6549390"/>
            <a:ext cx="1107440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rot="5400000">
            <a:off x="309880" y="5715635"/>
            <a:ext cx="883285" cy="1386205"/>
          </a:xfrm>
          <a:custGeom>
            <a:avLst/>
            <a:gdLst>
              <a:gd name="connsiteX0" fmla="*/ 0 w 6919"/>
              <a:gd name="connsiteY0" fmla="*/ 8072 h 10859"/>
              <a:gd name="connsiteX1" fmla="*/ 3095 w 6919"/>
              <a:gd name="connsiteY1" fmla="*/ 4025 h 10859"/>
              <a:gd name="connsiteX2" fmla="*/ 6859 w 6919"/>
              <a:gd name="connsiteY2" fmla="*/ 0 h 10859"/>
              <a:gd name="connsiteX3" fmla="*/ 6919 w 6919"/>
              <a:gd name="connsiteY3" fmla="*/ 7442 h 10859"/>
              <a:gd name="connsiteX4" fmla="*/ 3095 w 6919"/>
              <a:gd name="connsiteY4" fmla="*/ 10859 h 10859"/>
              <a:gd name="connsiteX5" fmla="*/ 0 w 6919"/>
              <a:gd name="connsiteY5" fmla="*/ 8072 h 1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9" h="10859">
                <a:moveTo>
                  <a:pt x="0" y="8072"/>
                </a:moveTo>
                <a:cubicBezTo>
                  <a:pt x="139" y="5934"/>
                  <a:pt x="1238" y="5032"/>
                  <a:pt x="3095" y="4025"/>
                </a:cubicBezTo>
                <a:cubicBezTo>
                  <a:pt x="5532" y="2703"/>
                  <a:pt x="6485" y="1314"/>
                  <a:pt x="6859" y="0"/>
                </a:cubicBezTo>
                <a:cubicBezTo>
                  <a:pt x="6859" y="1139"/>
                  <a:pt x="6919" y="6303"/>
                  <a:pt x="6919" y="7442"/>
                </a:cubicBezTo>
                <a:cubicBezTo>
                  <a:pt x="6919" y="9329"/>
                  <a:pt x="5207" y="10859"/>
                  <a:pt x="3095" y="10859"/>
                </a:cubicBezTo>
                <a:cubicBezTo>
                  <a:pt x="983" y="10859"/>
                  <a:pt x="23" y="9560"/>
                  <a:pt x="0" y="8072"/>
                </a:cubicBezTo>
                <a:close/>
              </a:path>
            </a:pathLst>
          </a:custGeom>
          <a:gradFill>
            <a:gsLst>
              <a:gs pos="0">
                <a:schemeClr val="accent1">
                  <a:lumMod val="75000"/>
                </a:schemeClr>
              </a:gs>
              <a:gs pos="100000">
                <a:srgbClr val="0E2557"/>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3"/>
          <p:cNvSpPr>
            <a:spLocks noChangeArrowheads="1"/>
          </p:cNvSpPr>
          <p:nvPr/>
        </p:nvSpPr>
        <p:spPr bwMode="auto">
          <a:xfrm>
            <a:off x="1824355" y="6587490"/>
            <a:ext cx="32893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fontAlgn="auto" hangingPunct="1">
              <a:lnSpc>
                <a:spcPct val="70000"/>
              </a:lnSpc>
              <a:spcBef>
                <a:spcPts val="0"/>
              </a:spcBef>
              <a:spcAft>
                <a:spcPts val="0"/>
              </a:spcAft>
              <a:defRPr/>
            </a:pPr>
            <a:r>
              <a:rPr lang="en-US" altLang="en-US" sz="1600" dirty="0">
                <a:solidFill>
                  <a:schemeClr val="tx1"/>
                </a:solidFill>
              </a:rPr>
              <a:t>www.thenewsynergyspecialist.com</a:t>
            </a:r>
          </a:p>
        </p:txBody>
      </p:sp>
      <p:sp>
        <p:nvSpPr>
          <p:cNvPr id="7" name="Rectangle 3"/>
          <p:cNvSpPr>
            <a:spLocks noChangeArrowheads="1"/>
          </p:cNvSpPr>
          <p:nvPr/>
        </p:nvSpPr>
        <p:spPr bwMode="auto">
          <a:xfrm>
            <a:off x="8488045" y="6587490"/>
            <a:ext cx="32893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fontAlgn="auto" hangingPunct="1">
              <a:lnSpc>
                <a:spcPct val="70000"/>
              </a:lnSpc>
              <a:spcBef>
                <a:spcPts val="0"/>
              </a:spcBef>
              <a:spcAft>
                <a:spcPts val="0"/>
              </a:spcAft>
              <a:defRPr/>
            </a:pPr>
            <a:r>
              <a:rPr lang="en-US" altLang="en-US" sz="1600" dirty="0">
                <a:solidFill>
                  <a:schemeClr val="accent1">
                    <a:lumMod val="50000"/>
                  </a:schemeClr>
                </a:solidFill>
              </a:rPr>
              <a:t>...enter to learn, live to achieve</a:t>
            </a:r>
          </a:p>
        </p:txBody>
      </p:sp>
      <p:pic>
        <p:nvPicPr>
          <p:cNvPr id="8" name="Content Placeholder 7" descr="MARKETING PLAN new-26"/>
          <p:cNvPicPr>
            <a:picLocks noGrp="1" noChangeAspect="1"/>
          </p:cNvPicPr>
          <p:nvPr>
            <p:ph/>
          </p:nvPr>
        </p:nvPicPr>
        <p:blipFill>
          <a:blip r:embed="rId2"/>
          <a:stretch>
            <a:fillRect/>
          </a:stretch>
        </p:blipFill>
        <p:spPr>
          <a:xfrm>
            <a:off x="340995" y="139700"/>
            <a:ext cx="3133090" cy="709930"/>
          </a:xfrm>
          <a:prstGeom prst="rect">
            <a:avLst/>
          </a:prstGeom>
        </p:spPr>
      </p:pic>
      <p:sp>
        <p:nvSpPr>
          <p:cNvPr id="11" name="Oval 10"/>
          <p:cNvSpPr/>
          <p:nvPr/>
        </p:nvSpPr>
        <p:spPr>
          <a:xfrm>
            <a:off x="8488045" y="1539875"/>
            <a:ext cx="2161540" cy="2161540"/>
          </a:xfrm>
          <a:prstGeom prst="ellipse">
            <a:avLst/>
          </a:prstGeom>
          <a:gradFill>
            <a:gsLst>
              <a:gs pos="0">
                <a:srgbClr val="FF0000"/>
              </a:gs>
              <a:gs pos="74000">
                <a:srgbClr val="780000"/>
              </a:gs>
            </a:gsLst>
            <a:lin ang="16140000" scaled="0"/>
          </a:gra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892550" y="1344295"/>
            <a:ext cx="1692910" cy="1692910"/>
          </a:xfrm>
          <a:prstGeom prst="ellipse">
            <a:avLst/>
          </a:prstGeom>
          <a:gradFill>
            <a:gsLst>
              <a:gs pos="0">
                <a:schemeClr val="bg1">
                  <a:lumMod val="95000"/>
                </a:schemeClr>
              </a:gs>
              <a:gs pos="95000">
                <a:schemeClr val="tx1">
                  <a:lumMod val="50000"/>
                  <a:lumOff val="50000"/>
                </a:schemeClr>
              </a:gs>
            </a:gsLst>
            <a:lin ang="17220000" scaled="0"/>
          </a:gradFill>
          <a:ln w="222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584315" y="4141470"/>
            <a:ext cx="1692910" cy="1692910"/>
          </a:xfrm>
          <a:prstGeom prst="ellipse">
            <a:avLst/>
          </a:prstGeom>
          <a:gradFill>
            <a:gsLst>
              <a:gs pos="0">
                <a:schemeClr val="accent1">
                  <a:lumMod val="75000"/>
                </a:schemeClr>
              </a:gs>
              <a:gs pos="100000">
                <a:srgbClr val="0E2557"/>
              </a:gs>
            </a:gsLst>
            <a:lin ang="17220000" scaled="0"/>
          </a:gradFill>
          <a:ln w="222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6"/>
          <p:cNvSpPr txBox="1"/>
          <p:nvPr/>
        </p:nvSpPr>
        <p:spPr>
          <a:xfrm>
            <a:off x="1734820" y="4454525"/>
            <a:ext cx="868680" cy="368300"/>
          </a:xfrm>
          <a:prstGeom prst="rect">
            <a:avLst/>
          </a:prstGeom>
          <a:noFill/>
        </p:spPr>
        <p:txBody>
          <a:bodyPr wrap="none" rtlCol="0" anchor="t">
            <a:spAutoFit/>
          </a:bodyPr>
          <a:lstStyle/>
          <a:p>
            <a:pPr algn="ctr"/>
            <a:r>
              <a:rPr lang="en-GB" altLang="en-US" b="1" dirty="0">
                <a:solidFill>
                  <a:schemeClr val="bg1"/>
                </a:solidFill>
                <a:latin typeface="Verdana" panose="020B0604030504040204" pitchFamily="34" charset="0"/>
                <a:sym typeface="+mn-ea"/>
              </a:rPr>
              <a:t>ACCA</a:t>
            </a:r>
            <a:endParaRPr lang="en-US"/>
          </a:p>
        </p:txBody>
      </p:sp>
      <p:sp>
        <p:nvSpPr>
          <p:cNvPr id="19" name="Text Box 18"/>
          <p:cNvSpPr txBox="1"/>
          <p:nvPr/>
        </p:nvSpPr>
        <p:spPr>
          <a:xfrm>
            <a:off x="3921760" y="1666875"/>
            <a:ext cx="1661160" cy="922020"/>
          </a:xfrm>
          <a:prstGeom prst="rect">
            <a:avLst/>
          </a:prstGeom>
          <a:noFill/>
        </p:spPr>
        <p:txBody>
          <a:bodyPr wrap="square" rtlCol="0" anchor="t">
            <a:spAutoFit/>
          </a:bodyPr>
          <a:lstStyle/>
          <a:p>
            <a:pPr algn="ctr">
              <a:lnSpc>
                <a:spcPct val="100000"/>
              </a:lnSpc>
            </a:pPr>
            <a:r>
              <a:rPr lang="en-GB" altLang="en-US" b="1" dirty="0" err="1">
                <a:solidFill>
                  <a:schemeClr val="tx1">
                    <a:lumMod val="95000"/>
                    <a:lumOff val="5000"/>
                  </a:schemeClr>
                </a:solidFill>
                <a:latin typeface="Verdana" panose="020B0604030504040204" pitchFamily="34" charset="0"/>
                <a:sym typeface="+mn-ea"/>
              </a:rPr>
              <a:t>UoL</a:t>
            </a:r>
            <a:r>
              <a:rPr lang="en-GB" altLang="en-US" b="1" dirty="0">
                <a:solidFill>
                  <a:schemeClr val="tx1">
                    <a:lumMod val="95000"/>
                    <a:lumOff val="5000"/>
                  </a:schemeClr>
                </a:solidFill>
                <a:latin typeface="Verdana" panose="020B0604030504040204" pitchFamily="34" charset="0"/>
                <a:sym typeface="+mn-ea"/>
              </a:rPr>
              <a:t> Teaching Institution </a:t>
            </a:r>
          </a:p>
        </p:txBody>
      </p:sp>
      <p:sp>
        <p:nvSpPr>
          <p:cNvPr id="20" name="Text Box 19"/>
          <p:cNvSpPr txBox="1"/>
          <p:nvPr/>
        </p:nvSpPr>
        <p:spPr>
          <a:xfrm>
            <a:off x="8738235" y="2298065"/>
            <a:ext cx="1661160" cy="645160"/>
          </a:xfrm>
          <a:prstGeom prst="rect">
            <a:avLst/>
          </a:prstGeom>
          <a:noFill/>
        </p:spPr>
        <p:txBody>
          <a:bodyPr wrap="square" rtlCol="0" anchor="t">
            <a:spAutoFit/>
          </a:bodyPr>
          <a:lstStyle/>
          <a:p>
            <a:pPr algn="ctr">
              <a:lnSpc>
                <a:spcPct val="100000"/>
              </a:lnSpc>
            </a:pPr>
            <a:r>
              <a:rPr lang="en-US" altLang="en-GB" b="1" dirty="0">
                <a:solidFill>
                  <a:schemeClr val="bg1"/>
                </a:solidFill>
                <a:latin typeface="Verdana" panose="020B0604030504040204" pitchFamily="34" charset="0"/>
                <a:sym typeface="+mn-ea"/>
              </a:rPr>
              <a:t>Business</a:t>
            </a:r>
          </a:p>
          <a:p>
            <a:pPr algn="ctr">
              <a:lnSpc>
                <a:spcPct val="100000"/>
              </a:lnSpc>
            </a:pPr>
            <a:r>
              <a:rPr lang="en-US" altLang="en-GB" b="1" dirty="0">
                <a:solidFill>
                  <a:schemeClr val="bg1"/>
                </a:solidFill>
                <a:latin typeface="Verdana" panose="020B0604030504040204" pitchFamily="34" charset="0"/>
                <a:sym typeface="+mn-ea"/>
              </a:rPr>
              <a:t>Consulting</a:t>
            </a:r>
          </a:p>
        </p:txBody>
      </p:sp>
      <p:sp>
        <p:nvSpPr>
          <p:cNvPr id="21" name="Text Box 20"/>
          <p:cNvSpPr txBox="1"/>
          <p:nvPr/>
        </p:nvSpPr>
        <p:spPr>
          <a:xfrm>
            <a:off x="3552825" y="3023870"/>
            <a:ext cx="4724400" cy="706755"/>
          </a:xfrm>
          <a:prstGeom prst="rect">
            <a:avLst/>
          </a:prstGeom>
          <a:noFill/>
        </p:spPr>
        <p:txBody>
          <a:bodyPr wrap="none" rtlCol="0" anchor="t">
            <a:spAutoFit/>
          </a:bodyPr>
          <a:lstStyle/>
          <a:p>
            <a:r>
              <a:rPr lang="en-US" sz="4000" b="1" dirty="0">
                <a:solidFill>
                  <a:schemeClr val="accent1">
                    <a:lumMod val="50000"/>
                  </a:schemeClr>
                </a:solidFill>
                <a:sym typeface="+mn-ea"/>
              </a:rPr>
              <a:t>Partnering with ACCA</a:t>
            </a:r>
          </a:p>
        </p:txBody>
      </p:sp>
      <p:sp>
        <p:nvSpPr>
          <p:cNvPr id="22" name="Text Box 21"/>
          <p:cNvSpPr txBox="1"/>
          <p:nvPr/>
        </p:nvSpPr>
        <p:spPr>
          <a:xfrm>
            <a:off x="6584315" y="4665345"/>
            <a:ext cx="1661160" cy="645160"/>
          </a:xfrm>
          <a:prstGeom prst="rect">
            <a:avLst/>
          </a:prstGeom>
          <a:noFill/>
        </p:spPr>
        <p:txBody>
          <a:bodyPr wrap="square" rtlCol="0" anchor="t">
            <a:spAutoFit/>
          </a:bodyPr>
          <a:lstStyle/>
          <a:p>
            <a:pPr algn="ctr">
              <a:lnSpc>
                <a:spcPct val="100000"/>
              </a:lnSpc>
            </a:pPr>
            <a:r>
              <a:rPr lang="en-US" altLang="en-GB" b="1" dirty="0">
                <a:solidFill>
                  <a:schemeClr val="bg1"/>
                </a:solidFill>
                <a:latin typeface="Verdana" panose="020B0604030504040204" pitchFamily="34" charset="0"/>
                <a:sym typeface="+mn-ea"/>
              </a:rPr>
              <a:t>Corporate</a:t>
            </a:r>
          </a:p>
          <a:p>
            <a:pPr algn="ctr">
              <a:lnSpc>
                <a:spcPct val="100000"/>
              </a:lnSpc>
            </a:pPr>
            <a:r>
              <a:rPr lang="en-US" altLang="en-GB" b="1" dirty="0">
                <a:solidFill>
                  <a:schemeClr val="bg1"/>
                </a:solidFill>
                <a:latin typeface="Verdana" panose="020B0604030504040204" pitchFamily="34" charset="0"/>
                <a:sym typeface="+mn-ea"/>
              </a:rPr>
              <a:t>Training</a:t>
            </a:r>
          </a:p>
        </p:txBody>
      </p:sp>
      <p:sp>
        <p:nvSpPr>
          <p:cNvPr id="23" name="Text Box 22"/>
          <p:cNvSpPr txBox="1"/>
          <p:nvPr/>
        </p:nvSpPr>
        <p:spPr>
          <a:xfrm>
            <a:off x="3892550" y="3649345"/>
            <a:ext cx="4032885" cy="533400"/>
          </a:xfrm>
          <a:prstGeom prst="rect">
            <a:avLst/>
          </a:prstGeom>
          <a:noFill/>
        </p:spPr>
        <p:txBody>
          <a:bodyPr wrap="none" rtlCol="0" anchor="t">
            <a:spAutoFit/>
          </a:bodyPr>
          <a:lstStyle/>
          <a:p>
            <a:pPr algn="ctr">
              <a:lnSpc>
                <a:spcPct val="80000"/>
              </a:lnSpc>
            </a:pPr>
            <a:r>
              <a:rPr lang="en-US" b="1" dirty="0">
                <a:solidFill>
                  <a:srgbClr val="FF0000"/>
                </a:solidFill>
                <a:sym typeface="+mn-ea"/>
              </a:rPr>
              <a:t>THE NEW SYNERGY SPECIALISTS (TNSS)</a:t>
            </a:r>
          </a:p>
          <a:p>
            <a:pPr algn="ctr">
              <a:lnSpc>
                <a:spcPct val="80000"/>
              </a:lnSpc>
            </a:pPr>
            <a:r>
              <a:rPr lang="en-US" b="1" dirty="0">
                <a:solidFill>
                  <a:srgbClr val="FF0000"/>
                </a:solidFill>
                <a:sym typeface="+mn-ea"/>
              </a:rPr>
              <a:t>STRATEGIC PARTNERSHIP PRESENTATION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11"/>
          <p:cNvSpPr/>
          <p:nvPr/>
        </p:nvSpPr>
        <p:spPr>
          <a:xfrm>
            <a:off x="-122555" y="285115"/>
            <a:ext cx="5991860" cy="776605"/>
          </a:xfrm>
          <a:custGeom>
            <a:avLst/>
            <a:gdLst>
              <a:gd name="connsiteX0" fmla="*/ 81 w 9436"/>
              <a:gd name="connsiteY0" fmla="*/ 72 h 1223"/>
              <a:gd name="connsiteX1" fmla="*/ 8756 w 9436"/>
              <a:gd name="connsiteY1" fmla="*/ 0 h 1223"/>
              <a:gd name="connsiteX2" fmla="*/ 9436 w 9436"/>
              <a:gd name="connsiteY2" fmla="*/ 1134 h 1223"/>
              <a:gd name="connsiteX3" fmla="*/ 0 w 9436"/>
              <a:gd name="connsiteY3" fmla="*/ 1223 h 1223"/>
              <a:gd name="connsiteX4" fmla="*/ 81 w 9436"/>
              <a:gd name="connsiteY4" fmla="*/ 72 h 1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6" h="1223">
                <a:moveTo>
                  <a:pt x="81" y="72"/>
                </a:moveTo>
                <a:lnTo>
                  <a:pt x="8756" y="0"/>
                </a:lnTo>
                <a:cubicBezTo>
                  <a:pt x="8732" y="738"/>
                  <a:pt x="8994" y="976"/>
                  <a:pt x="9436" y="1134"/>
                </a:cubicBezTo>
                <a:lnTo>
                  <a:pt x="0" y="1223"/>
                </a:lnTo>
                <a:lnTo>
                  <a:pt x="81" y="72"/>
                </a:lnTo>
                <a:close/>
              </a:path>
            </a:pathLst>
          </a:custGeom>
          <a:gradFill>
            <a:gsLst>
              <a:gs pos="0">
                <a:schemeClr val="accent1">
                  <a:lumMod val="75000"/>
                </a:schemeClr>
              </a:gs>
              <a:gs pos="99000">
                <a:srgbClr val="0E2557"/>
              </a:gs>
            </a:gsLst>
            <a:lin ang="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1135380" y="6549390"/>
            <a:ext cx="1107440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rot="5400000">
            <a:off x="309880" y="5715635"/>
            <a:ext cx="883285" cy="1386205"/>
          </a:xfrm>
          <a:custGeom>
            <a:avLst/>
            <a:gdLst>
              <a:gd name="connsiteX0" fmla="*/ 0 w 6919"/>
              <a:gd name="connsiteY0" fmla="*/ 8072 h 10859"/>
              <a:gd name="connsiteX1" fmla="*/ 3095 w 6919"/>
              <a:gd name="connsiteY1" fmla="*/ 4025 h 10859"/>
              <a:gd name="connsiteX2" fmla="*/ 6859 w 6919"/>
              <a:gd name="connsiteY2" fmla="*/ 0 h 10859"/>
              <a:gd name="connsiteX3" fmla="*/ 6919 w 6919"/>
              <a:gd name="connsiteY3" fmla="*/ 7442 h 10859"/>
              <a:gd name="connsiteX4" fmla="*/ 3095 w 6919"/>
              <a:gd name="connsiteY4" fmla="*/ 10859 h 10859"/>
              <a:gd name="connsiteX5" fmla="*/ 0 w 6919"/>
              <a:gd name="connsiteY5" fmla="*/ 8072 h 1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9" h="10859">
                <a:moveTo>
                  <a:pt x="0" y="8072"/>
                </a:moveTo>
                <a:cubicBezTo>
                  <a:pt x="139" y="5934"/>
                  <a:pt x="1238" y="5032"/>
                  <a:pt x="3095" y="4025"/>
                </a:cubicBezTo>
                <a:cubicBezTo>
                  <a:pt x="5532" y="2703"/>
                  <a:pt x="6485" y="1314"/>
                  <a:pt x="6859" y="0"/>
                </a:cubicBezTo>
                <a:cubicBezTo>
                  <a:pt x="6859" y="1139"/>
                  <a:pt x="6919" y="6303"/>
                  <a:pt x="6919" y="7442"/>
                </a:cubicBezTo>
                <a:cubicBezTo>
                  <a:pt x="6919" y="9329"/>
                  <a:pt x="5207" y="10859"/>
                  <a:pt x="3095" y="10859"/>
                </a:cubicBezTo>
                <a:cubicBezTo>
                  <a:pt x="983" y="10859"/>
                  <a:pt x="23" y="9560"/>
                  <a:pt x="0" y="8072"/>
                </a:cubicBezTo>
                <a:close/>
              </a:path>
            </a:pathLst>
          </a:custGeom>
          <a:gradFill>
            <a:gsLst>
              <a:gs pos="0">
                <a:schemeClr val="accent1">
                  <a:lumMod val="75000"/>
                </a:schemeClr>
              </a:gs>
              <a:gs pos="100000">
                <a:srgbClr val="0E2557"/>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3"/>
          <p:cNvSpPr>
            <a:spLocks noChangeArrowheads="1"/>
          </p:cNvSpPr>
          <p:nvPr/>
        </p:nvSpPr>
        <p:spPr bwMode="auto">
          <a:xfrm>
            <a:off x="1824355" y="6587490"/>
            <a:ext cx="32893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fontAlgn="auto" hangingPunct="1">
              <a:lnSpc>
                <a:spcPct val="70000"/>
              </a:lnSpc>
              <a:spcBef>
                <a:spcPts val="0"/>
              </a:spcBef>
              <a:spcAft>
                <a:spcPts val="0"/>
              </a:spcAft>
              <a:defRPr/>
            </a:pPr>
            <a:r>
              <a:rPr lang="en-US" altLang="en-US" sz="1600" dirty="0">
                <a:solidFill>
                  <a:schemeClr val="tx1"/>
                </a:solidFill>
              </a:rPr>
              <a:t>www.thenewsynergyspecialist.com</a:t>
            </a:r>
          </a:p>
        </p:txBody>
      </p:sp>
      <p:sp>
        <p:nvSpPr>
          <p:cNvPr id="7" name="Rectangle 3"/>
          <p:cNvSpPr>
            <a:spLocks noChangeArrowheads="1"/>
          </p:cNvSpPr>
          <p:nvPr/>
        </p:nvSpPr>
        <p:spPr bwMode="auto">
          <a:xfrm>
            <a:off x="8488045" y="6587490"/>
            <a:ext cx="32893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fontAlgn="auto" hangingPunct="1">
              <a:lnSpc>
                <a:spcPct val="70000"/>
              </a:lnSpc>
              <a:spcBef>
                <a:spcPts val="0"/>
              </a:spcBef>
              <a:spcAft>
                <a:spcPts val="0"/>
              </a:spcAft>
              <a:defRPr/>
            </a:pPr>
            <a:r>
              <a:rPr lang="en-US" altLang="en-US" sz="1600" dirty="0">
                <a:solidFill>
                  <a:schemeClr val="accent1">
                    <a:lumMod val="50000"/>
                  </a:schemeClr>
                </a:solidFill>
              </a:rPr>
              <a:t>...enter to learn, live to achieve</a:t>
            </a:r>
          </a:p>
        </p:txBody>
      </p:sp>
      <p:sp>
        <p:nvSpPr>
          <p:cNvPr id="3" name="Text Box 2"/>
          <p:cNvSpPr txBox="1"/>
          <p:nvPr/>
        </p:nvSpPr>
        <p:spPr>
          <a:xfrm>
            <a:off x="1075055" y="443230"/>
            <a:ext cx="3311525" cy="460375"/>
          </a:xfrm>
          <a:prstGeom prst="rect">
            <a:avLst/>
          </a:prstGeom>
          <a:noFill/>
          <a:effectLst>
            <a:outerShdw blurRad="533400" dist="50800" dir="5820000" algn="ctr" rotWithShape="0">
              <a:srgbClr val="000000">
                <a:alpha val="94000"/>
              </a:srgbClr>
            </a:outerShdw>
          </a:effectLst>
        </p:spPr>
        <p:txBody>
          <a:bodyPr wrap="none" rtlCol="0" anchor="t">
            <a:spAutoFit/>
          </a:bodyPr>
          <a:lstStyle/>
          <a:p>
            <a:pPr algn="dist" eaLnBrk="1" hangingPunct="1"/>
            <a:r>
              <a:rPr lang="en-US" altLang="en-US" sz="2400" b="1">
                <a:solidFill>
                  <a:schemeClr val="bg1"/>
                </a:solidFill>
                <a:effectLst>
                  <a:reflection stA="45000" endPos="40000" dir="5400000" sy="-100000" algn="bl" rotWithShape="0"/>
                </a:effectLst>
                <a:sym typeface="+mn-ea"/>
              </a:rPr>
              <a:t>FUTURE OPPURTUNITIES</a:t>
            </a:r>
          </a:p>
        </p:txBody>
      </p:sp>
      <p:pic>
        <p:nvPicPr>
          <p:cNvPr id="8" name="Content Placeholder 7" descr="MARKETING PLAN new-26"/>
          <p:cNvPicPr>
            <a:picLocks noGrp="1" noChangeAspect="1"/>
          </p:cNvPicPr>
          <p:nvPr>
            <p:ph sz="half" idx="1"/>
          </p:nvPr>
        </p:nvPicPr>
        <p:blipFill>
          <a:blip r:embed="rId2"/>
          <a:stretch>
            <a:fillRect/>
          </a:stretch>
        </p:blipFill>
        <p:spPr>
          <a:xfrm>
            <a:off x="8886190" y="321945"/>
            <a:ext cx="3133090" cy="709930"/>
          </a:xfrm>
          <a:prstGeom prst="rect">
            <a:avLst/>
          </a:prstGeom>
        </p:spPr>
      </p:pic>
      <p:sp>
        <p:nvSpPr>
          <p:cNvPr id="10" name="Freeform 9"/>
          <p:cNvSpPr/>
          <p:nvPr/>
        </p:nvSpPr>
        <p:spPr>
          <a:xfrm rot="19380000">
            <a:off x="5517515" y="-9525"/>
            <a:ext cx="608330" cy="954405"/>
          </a:xfrm>
          <a:custGeom>
            <a:avLst/>
            <a:gdLst>
              <a:gd name="connsiteX0" fmla="*/ 0 w 1405"/>
              <a:gd name="connsiteY0" fmla="*/ 1623 h 2204"/>
              <a:gd name="connsiteX1" fmla="*/ 622 w 1405"/>
              <a:gd name="connsiteY1" fmla="*/ 809 h 2204"/>
              <a:gd name="connsiteX2" fmla="*/ 1379 w 1405"/>
              <a:gd name="connsiteY2" fmla="*/ 0 h 2204"/>
              <a:gd name="connsiteX3" fmla="*/ 1391 w 1405"/>
              <a:gd name="connsiteY3" fmla="*/ 1496 h 2204"/>
              <a:gd name="connsiteX4" fmla="*/ 0 w 1405"/>
              <a:gd name="connsiteY4" fmla="*/ 1623 h 2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 h="2204">
                <a:moveTo>
                  <a:pt x="0" y="1623"/>
                </a:moveTo>
                <a:cubicBezTo>
                  <a:pt x="28" y="1193"/>
                  <a:pt x="249" y="1012"/>
                  <a:pt x="622" y="809"/>
                </a:cubicBezTo>
                <a:cubicBezTo>
                  <a:pt x="1112" y="543"/>
                  <a:pt x="1304" y="264"/>
                  <a:pt x="1379" y="0"/>
                </a:cubicBezTo>
                <a:cubicBezTo>
                  <a:pt x="1379" y="229"/>
                  <a:pt x="1429" y="1270"/>
                  <a:pt x="1391" y="1496"/>
                </a:cubicBezTo>
                <a:cubicBezTo>
                  <a:pt x="1197" y="2631"/>
                  <a:pt x="26" y="2193"/>
                  <a:pt x="0" y="1623"/>
                </a:cubicBezTo>
                <a:close/>
              </a:path>
            </a:pathLst>
          </a:custGeom>
          <a:gradFill>
            <a:gsLst>
              <a:gs pos="0">
                <a:schemeClr val="accent1">
                  <a:lumMod val="75000"/>
                </a:schemeClr>
              </a:gs>
              <a:gs pos="100000">
                <a:srgbClr val="0E2557"/>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43062" y="1354960"/>
            <a:ext cx="7534085" cy="1265237"/>
          </a:xfrm>
          <a:prstGeom prst="rect">
            <a:avLst/>
          </a:prstGeom>
          <a:solidFill>
            <a:schemeClr val="bg1"/>
          </a:solidFill>
          <a:ln w="9525">
            <a:solidFill>
              <a:srgbClr val="002060"/>
            </a:solidFill>
          </a:ln>
          <a:effectLst/>
        </p:spPr>
        <p:style>
          <a:lnRef idx="1">
            <a:schemeClr val="accent1"/>
          </a:lnRef>
          <a:fillRef idx="3">
            <a:schemeClr val="accent1"/>
          </a:fillRef>
          <a:effectRef idx="2">
            <a:schemeClr val="accent1"/>
          </a:effectRef>
          <a:fontRef idx="minor">
            <a:schemeClr val="lt1"/>
          </a:fontRef>
        </p:style>
        <p:txBody>
          <a:bodyPr lIns="72000" tIns="72000" rIns="72000" bIns="72000" anchor="ctr"/>
          <a:lstStyle/>
          <a:p>
            <a:pPr marL="285750" indent="-285750" eaLnBrk="1" fontAlgn="auto" hangingPunct="1">
              <a:spcBef>
                <a:spcPts val="0"/>
              </a:spcBef>
              <a:spcAft>
                <a:spcPts val="0"/>
              </a:spcAft>
              <a:buFont typeface="Arial" panose="020B0604020202020204" pitchFamily="34" charset="0"/>
              <a:buChar char="•"/>
              <a:defRPr/>
            </a:pPr>
            <a:r>
              <a:rPr lang="de-DE" sz="1600" dirty="0">
                <a:solidFill>
                  <a:schemeClr val="tx1"/>
                </a:solidFill>
              </a:rPr>
              <a:t>Limited access to course examiner for an interactive sessions on best practices and guidance on examination requirements</a:t>
            </a:r>
          </a:p>
          <a:p>
            <a:pPr marL="285750" indent="-285750" eaLnBrk="1" fontAlgn="auto" hangingPunct="1">
              <a:spcBef>
                <a:spcPts val="0"/>
              </a:spcBef>
              <a:spcAft>
                <a:spcPts val="0"/>
              </a:spcAft>
              <a:buFont typeface="Arial" panose="020B0604020202020204" pitchFamily="34" charset="0"/>
              <a:buChar char="•"/>
              <a:defRPr/>
            </a:pPr>
            <a:r>
              <a:rPr lang="de-DE" sz="1600" dirty="0">
                <a:solidFill>
                  <a:schemeClr val="tx1"/>
                </a:solidFill>
              </a:rPr>
              <a:t>Difficulty in collaborating with ACCA material managers locally</a:t>
            </a:r>
          </a:p>
        </p:txBody>
      </p:sp>
      <p:sp>
        <p:nvSpPr>
          <p:cNvPr id="14" name="Rectangle 13"/>
          <p:cNvSpPr/>
          <p:nvPr/>
        </p:nvSpPr>
        <p:spPr>
          <a:xfrm>
            <a:off x="1642745" y="1355090"/>
            <a:ext cx="1380490" cy="1264920"/>
          </a:xfrm>
          <a:prstGeom prst="rect">
            <a:avLst/>
          </a:prstGeom>
          <a:solidFill>
            <a:srgbClr val="00206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72000" tIns="72000" rIns="72000" bIns="72000" anchor="ctr"/>
          <a:lstStyle/>
          <a:p>
            <a:pPr algn="ctr" eaLnBrk="1" fontAlgn="auto" hangingPunct="1">
              <a:spcBef>
                <a:spcPts val="0"/>
              </a:spcBef>
              <a:spcAft>
                <a:spcPts val="0"/>
              </a:spcAft>
              <a:defRPr/>
            </a:pPr>
            <a:r>
              <a:rPr lang="de-DE" sz="1400" b="1" dirty="0"/>
              <a:t>Examiners</a:t>
            </a:r>
          </a:p>
          <a:p>
            <a:pPr algn="ctr" eaLnBrk="1" fontAlgn="auto" hangingPunct="1">
              <a:spcBef>
                <a:spcPts val="0"/>
              </a:spcBef>
              <a:spcAft>
                <a:spcPts val="0"/>
              </a:spcAft>
              <a:defRPr/>
            </a:pPr>
            <a:endParaRPr lang="de-DE" sz="1400" b="1" dirty="0">
              <a:solidFill>
                <a:schemeClr val="bg1"/>
              </a:solidFill>
              <a:latin typeface="Myriad Pro sg" panose="020B0503030403020204" pitchFamily="34" charset="0"/>
            </a:endParaRPr>
          </a:p>
        </p:txBody>
      </p:sp>
      <p:sp>
        <p:nvSpPr>
          <p:cNvPr id="15" name="Rectangle 14"/>
          <p:cNvSpPr/>
          <p:nvPr/>
        </p:nvSpPr>
        <p:spPr>
          <a:xfrm>
            <a:off x="3143062" y="2703443"/>
            <a:ext cx="7534085" cy="1717076"/>
          </a:xfrm>
          <a:prstGeom prst="rect">
            <a:avLst/>
          </a:prstGeom>
          <a:solidFill>
            <a:schemeClr val="bg1"/>
          </a:solidFill>
          <a:ln w="9525">
            <a:solidFill>
              <a:srgbClr val="002060"/>
            </a:solidFill>
          </a:ln>
          <a:effectLst/>
        </p:spPr>
        <p:style>
          <a:lnRef idx="1">
            <a:schemeClr val="accent1"/>
          </a:lnRef>
          <a:fillRef idx="3">
            <a:schemeClr val="accent1"/>
          </a:fillRef>
          <a:effectRef idx="2">
            <a:schemeClr val="accent1"/>
          </a:effectRef>
          <a:fontRef idx="minor">
            <a:schemeClr val="lt1"/>
          </a:fontRef>
        </p:style>
        <p:txBody>
          <a:bodyPr lIns="72000" tIns="72000" rIns="72000" bIns="72000" anchor="ctr"/>
          <a:lstStyle/>
          <a:p>
            <a:pPr marL="285750" indent="-285750" eaLnBrk="1" fontAlgn="auto" hangingPunct="1">
              <a:spcBef>
                <a:spcPts val="0"/>
              </a:spcBef>
              <a:spcAft>
                <a:spcPts val="0"/>
              </a:spcAft>
              <a:buFont typeface="Arial" panose="020B0604020202020204" pitchFamily="34" charset="0"/>
              <a:buChar char="•"/>
              <a:defRPr/>
            </a:pPr>
            <a:r>
              <a:rPr lang="de-DE" sz="1600" dirty="0">
                <a:solidFill>
                  <a:schemeClr val="tx1"/>
                </a:solidFill>
              </a:rPr>
              <a:t>Limited number of computers in our CBE room to carry out CBT mock exams</a:t>
            </a:r>
          </a:p>
          <a:p>
            <a:pPr marL="285750" indent="-285750" eaLnBrk="1" fontAlgn="auto" hangingPunct="1">
              <a:spcBef>
                <a:spcPts val="0"/>
              </a:spcBef>
              <a:spcAft>
                <a:spcPts val="0"/>
              </a:spcAft>
              <a:buFont typeface="Arial" panose="020B0604020202020204" pitchFamily="34" charset="0"/>
              <a:buChar char="•"/>
              <a:defRPr/>
            </a:pPr>
            <a:r>
              <a:rPr lang="de-DE" sz="1600" dirty="0">
                <a:solidFill>
                  <a:schemeClr val="tx1"/>
                </a:solidFill>
              </a:rPr>
              <a:t>Lack of funds to pay for some partnership franchise which would facilitate expansion and brand reputation </a:t>
            </a:r>
          </a:p>
          <a:p>
            <a:pPr marL="285750" indent="-285750" eaLnBrk="1" fontAlgn="auto" hangingPunct="1">
              <a:spcBef>
                <a:spcPts val="0"/>
              </a:spcBef>
              <a:spcAft>
                <a:spcPts val="0"/>
              </a:spcAft>
              <a:buFont typeface="Arial" panose="020B0604020202020204" pitchFamily="34" charset="0"/>
              <a:buChar char="•"/>
              <a:defRPr/>
            </a:pPr>
            <a:r>
              <a:rPr lang="de-DE" sz="1600" dirty="0">
                <a:solidFill>
                  <a:schemeClr val="tx1"/>
                </a:solidFill>
              </a:rPr>
              <a:t>Limited resources to oraganise engagement activities geared towards students recruitment </a:t>
            </a:r>
          </a:p>
          <a:p>
            <a:pPr marL="285750" indent="-285750" eaLnBrk="1" fontAlgn="auto" hangingPunct="1">
              <a:spcBef>
                <a:spcPts val="0"/>
              </a:spcBef>
              <a:spcAft>
                <a:spcPts val="0"/>
              </a:spcAft>
              <a:buFont typeface="Arial" panose="020B0604020202020204" pitchFamily="34" charset="0"/>
              <a:buChar char="•"/>
              <a:defRPr/>
            </a:pPr>
            <a:r>
              <a:rPr lang="de-DE" sz="1600" dirty="0">
                <a:solidFill>
                  <a:schemeClr val="tx1"/>
                </a:solidFill>
              </a:rPr>
              <a:t>Shortage of funds to promote marketing activities </a:t>
            </a:r>
          </a:p>
        </p:txBody>
      </p:sp>
      <p:sp>
        <p:nvSpPr>
          <p:cNvPr id="17" name="Rectangle 16"/>
          <p:cNvSpPr/>
          <p:nvPr/>
        </p:nvSpPr>
        <p:spPr>
          <a:xfrm>
            <a:off x="1619250" y="2707640"/>
            <a:ext cx="1403985" cy="1712595"/>
          </a:xfrm>
          <a:prstGeom prst="rect">
            <a:avLst/>
          </a:prstGeom>
          <a:solidFill>
            <a:srgbClr val="00206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72000" tIns="72000" rIns="72000" bIns="72000" anchor="ctr"/>
          <a:lstStyle/>
          <a:p>
            <a:pPr algn="ctr" eaLnBrk="1" fontAlgn="auto" hangingPunct="1">
              <a:spcBef>
                <a:spcPts val="0"/>
              </a:spcBef>
              <a:spcAft>
                <a:spcPts val="0"/>
              </a:spcAft>
              <a:defRPr/>
            </a:pPr>
            <a:r>
              <a:rPr lang="de-DE" sz="1400" b="1" dirty="0">
                <a:solidFill>
                  <a:schemeClr val="bg1"/>
                </a:solidFill>
                <a:latin typeface="Myriad Pro sg" panose="020B0503030403020204" pitchFamily="34" charset="0"/>
              </a:rPr>
              <a:t>Funding </a:t>
            </a:r>
          </a:p>
        </p:txBody>
      </p:sp>
      <p:sp>
        <p:nvSpPr>
          <p:cNvPr id="20" name="Rectangle 19"/>
          <p:cNvSpPr/>
          <p:nvPr/>
        </p:nvSpPr>
        <p:spPr>
          <a:xfrm>
            <a:off x="1652905" y="4518025"/>
            <a:ext cx="1403985" cy="1417955"/>
          </a:xfrm>
          <a:prstGeom prst="rect">
            <a:avLst/>
          </a:prstGeom>
          <a:solidFill>
            <a:srgbClr val="00206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72000" tIns="72000" rIns="72000" bIns="72000" anchor="ctr"/>
          <a:lstStyle/>
          <a:p>
            <a:pPr algn="ctr" eaLnBrk="1" fontAlgn="auto" hangingPunct="1">
              <a:spcBef>
                <a:spcPts val="0"/>
              </a:spcBef>
              <a:spcAft>
                <a:spcPts val="0"/>
              </a:spcAft>
              <a:defRPr/>
            </a:pPr>
            <a:r>
              <a:rPr lang="de-DE" sz="1400" b="1"/>
              <a:t>Expansion</a:t>
            </a:r>
            <a:endParaRPr lang="de-DE" sz="1400" b="1" dirty="0"/>
          </a:p>
        </p:txBody>
      </p:sp>
      <p:sp>
        <p:nvSpPr>
          <p:cNvPr id="21" name="Rectangle 20"/>
          <p:cNvSpPr/>
          <p:nvPr/>
        </p:nvSpPr>
        <p:spPr>
          <a:xfrm>
            <a:off x="3143062" y="4503765"/>
            <a:ext cx="7534085" cy="1431731"/>
          </a:xfrm>
          <a:prstGeom prst="rect">
            <a:avLst/>
          </a:prstGeom>
          <a:solidFill>
            <a:schemeClr val="bg1"/>
          </a:solidFill>
          <a:ln w="9525">
            <a:solidFill>
              <a:srgbClr val="002060"/>
            </a:solidFill>
          </a:ln>
          <a:effectLst/>
        </p:spPr>
        <p:style>
          <a:lnRef idx="1">
            <a:schemeClr val="accent1"/>
          </a:lnRef>
          <a:fillRef idx="3">
            <a:schemeClr val="accent1"/>
          </a:fillRef>
          <a:effectRef idx="2">
            <a:schemeClr val="accent1"/>
          </a:effectRef>
          <a:fontRef idx="minor">
            <a:schemeClr val="lt1"/>
          </a:fontRef>
        </p:style>
        <p:txBody>
          <a:bodyPr lIns="72000" tIns="72000" rIns="72000" bIns="72000" anchor="ctr"/>
          <a:lstStyle/>
          <a:p>
            <a:pPr marL="285750" indent="-285750" eaLnBrk="1" fontAlgn="auto" hangingPunct="1">
              <a:spcBef>
                <a:spcPts val="0"/>
              </a:spcBef>
              <a:spcAft>
                <a:spcPts val="0"/>
              </a:spcAft>
              <a:buFont typeface="Arial" panose="020B0604020202020204" pitchFamily="34" charset="0"/>
              <a:buChar char="•"/>
              <a:defRPr/>
            </a:pPr>
            <a:r>
              <a:rPr lang="de-DE" sz="1600" dirty="0">
                <a:solidFill>
                  <a:schemeClr val="tx1"/>
                </a:solidFill>
              </a:rPr>
              <a:t>Low level of global support towards local collaborations with tertiary institutions</a:t>
            </a:r>
          </a:p>
          <a:p>
            <a:pPr marL="285750" indent="-285750" eaLnBrk="1" fontAlgn="auto" hangingPunct="1">
              <a:spcBef>
                <a:spcPts val="0"/>
              </a:spcBef>
              <a:spcAft>
                <a:spcPts val="0"/>
              </a:spcAft>
              <a:buFont typeface="Arial" panose="020B0604020202020204" pitchFamily="34" charset="0"/>
              <a:buChar char="•"/>
              <a:defRPr/>
            </a:pPr>
            <a:r>
              <a:rPr lang="de-DE" sz="1600" dirty="0">
                <a:solidFill>
                  <a:schemeClr val="tx1"/>
                </a:solidFill>
              </a:rPr>
              <a:t>Difficulty in collaborating with ACCA material managers locally</a:t>
            </a:r>
          </a:p>
          <a:p>
            <a:pPr eaLnBrk="1" fontAlgn="auto" hangingPunct="1">
              <a:spcBef>
                <a:spcPts val="0"/>
              </a:spcBef>
              <a:spcAft>
                <a:spcPts val="0"/>
              </a:spcAft>
              <a:defRPr/>
            </a:pPr>
            <a:endParaRPr lang="de-DE" sz="1600" dirty="0">
              <a:solidFill>
                <a:schemeClr val="tx1"/>
              </a:solidFill>
            </a:endParaRPr>
          </a:p>
          <a:p>
            <a:pPr eaLnBrk="1" fontAlgn="auto" hangingPunct="1">
              <a:spcBef>
                <a:spcPts val="0"/>
              </a:spcBef>
              <a:spcAft>
                <a:spcPts val="0"/>
              </a:spcAft>
              <a:defRPr/>
            </a:pPr>
            <a:endParaRPr lang="de-DE" sz="1600"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11"/>
          <p:cNvSpPr/>
          <p:nvPr/>
        </p:nvSpPr>
        <p:spPr>
          <a:xfrm>
            <a:off x="-122555" y="285115"/>
            <a:ext cx="5991860" cy="776605"/>
          </a:xfrm>
          <a:custGeom>
            <a:avLst/>
            <a:gdLst>
              <a:gd name="connsiteX0" fmla="*/ 81 w 9436"/>
              <a:gd name="connsiteY0" fmla="*/ 72 h 1223"/>
              <a:gd name="connsiteX1" fmla="*/ 8756 w 9436"/>
              <a:gd name="connsiteY1" fmla="*/ 0 h 1223"/>
              <a:gd name="connsiteX2" fmla="*/ 9436 w 9436"/>
              <a:gd name="connsiteY2" fmla="*/ 1134 h 1223"/>
              <a:gd name="connsiteX3" fmla="*/ 0 w 9436"/>
              <a:gd name="connsiteY3" fmla="*/ 1223 h 1223"/>
              <a:gd name="connsiteX4" fmla="*/ 81 w 9436"/>
              <a:gd name="connsiteY4" fmla="*/ 72 h 1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6" h="1223">
                <a:moveTo>
                  <a:pt x="81" y="72"/>
                </a:moveTo>
                <a:lnTo>
                  <a:pt x="8756" y="0"/>
                </a:lnTo>
                <a:cubicBezTo>
                  <a:pt x="8732" y="738"/>
                  <a:pt x="8994" y="976"/>
                  <a:pt x="9436" y="1134"/>
                </a:cubicBezTo>
                <a:lnTo>
                  <a:pt x="0" y="1223"/>
                </a:lnTo>
                <a:lnTo>
                  <a:pt x="81" y="72"/>
                </a:lnTo>
                <a:close/>
              </a:path>
            </a:pathLst>
          </a:custGeom>
          <a:gradFill>
            <a:gsLst>
              <a:gs pos="0">
                <a:schemeClr val="accent1">
                  <a:lumMod val="75000"/>
                </a:schemeClr>
              </a:gs>
              <a:gs pos="99000">
                <a:srgbClr val="0E2557"/>
              </a:gs>
            </a:gsLst>
            <a:lin ang="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1135380" y="6549390"/>
            <a:ext cx="1107440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rot="5400000">
            <a:off x="309880" y="5715635"/>
            <a:ext cx="883285" cy="1386205"/>
          </a:xfrm>
          <a:custGeom>
            <a:avLst/>
            <a:gdLst>
              <a:gd name="connsiteX0" fmla="*/ 0 w 6919"/>
              <a:gd name="connsiteY0" fmla="*/ 8072 h 10859"/>
              <a:gd name="connsiteX1" fmla="*/ 3095 w 6919"/>
              <a:gd name="connsiteY1" fmla="*/ 4025 h 10859"/>
              <a:gd name="connsiteX2" fmla="*/ 6859 w 6919"/>
              <a:gd name="connsiteY2" fmla="*/ 0 h 10859"/>
              <a:gd name="connsiteX3" fmla="*/ 6919 w 6919"/>
              <a:gd name="connsiteY3" fmla="*/ 7442 h 10859"/>
              <a:gd name="connsiteX4" fmla="*/ 3095 w 6919"/>
              <a:gd name="connsiteY4" fmla="*/ 10859 h 10859"/>
              <a:gd name="connsiteX5" fmla="*/ 0 w 6919"/>
              <a:gd name="connsiteY5" fmla="*/ 8072 h 1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9" h="10859">
                <a:moveTo>
                  <a:pt x="0" y="8072"/>
                </a:moveTo>
                <a:cubicBezTo>
                  <a:pt x="139" y="5934"/>
                  <a:pt x="1238" y="5032"/>
                  <a:pt x="3095" y="4025"/>
                </a:cubicBezTo>
                <a:cubicBezTo>
                  <a:pt x="5532" y="2703"/>
                  <a:pt x="6485" y="1314"/>
                  <a:pt x="6859" y="0"/>
                </a:cubicBezTo>
                <a:cubicBezTo>
                  <a:pt x="6859" y="1139"/>
                  <a:pt x="6919" y="6303"/>
                  <a:pt x="6919" y="7442"/>
                </a:cubicBezTo>
                <a:cubicBezTo>
                  <a:pt x="6919" y="9329"/>
                  <a:pt x="5207" y="10859"/>
                  <a:pt x="3095" y="10859"/>
                </a:cubicBezTo>
                <a:cubicBezTo>
                  <a:pt x="983" y="10859"/>
                  <a:pt x="23" y="9560"/>
                  <a:pt x="0" y="8072"/>
                </a:cubicBezTo>
                <a:close/>
              </a:path>
            </a:pathLst>
          </a:custGeom>
          <a:gradFill>
            <a:gsLst>
              <a:gs pos="0">
                <a:schemeClr val="accent1">
                  <a:lumMod val="75000"/>
                </a:schemeClr>
              </a:gs>
              <a:gs pos="100000">
                <a:srgbClr val="0E2557"/>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3"/>
          <p:cNvSpPr>
            <a:spLocks noChangeArrowheads="1"/>
          </p:cNvSpPr>
          <p:nvPr/>
        </p:nvSpPr>
        <p:spPr bwMode="auto">
          <a:xfrm>
            <a:off x="1824355" y="6587490"/>
            <a:ext cx="32893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fontAlgn="auto" hangingPunct="1">
              <a:lnSpc>
                <a:spcPct val="70000"/>
              </a:lnSpc>
              <a:spcBef>
                <a:spcPts val="0"/>
              </a:spcBef>
              <a:spcAft>
                <a:spcPts val="0"/>
              </a:spcAft>
              <a:defRPr/>
            </a:pPr>
            <a:r>
              <a:rPr lang="en-US" altLang="en-US" sz="1600" dirty="0">
                <a:solidFill>
                  <a:schemeClr val="tx1"/>
                </a:solidFill>
              </a:rPr>
              <a:t>www.thenewsynergyspecialist.com</a:t>
            </a:r>
          </a:p>
        </p:txBody>
      </p:sp>
      <p:sp>
        <p:nvSpPr>
          <p:cNvPr id="7" name="Rectangle 3"/>
          <p:cNvSpPr>
            <a:spLocks noChangeArrowheads="1"/>
          </p:cNvSpPr>
          <p:nvPr/>
        </p:nvSpPr>
        <p:spPr bwMode="auto">
          <a:xfrm>
            <a:off x="8488045" y="6587490"/>
            <a:ext cx="32893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fontAlgn="auto" hangingPunct="1">
              <a:lnSpc>
                <a:spcPct val="70000"/>
              </a:lnSpc>
              <a:spcBef>
                <a:spcPts val="0"/>
              </a:spcBef>
              <a:spcAft>
                <a:spcPts val="0"/>
              </a:spcAft>
              <a:defRPr/>
            </a:pPr>
            <a:r>
              <a:rPr lang="en-US" altLang="en-US" sz="1600" dirty="0">
                <a:solidFill>
                  <a:schemeClr val="accent1">
                    <a:lumMod val="50000"/>
                  </a:schemeClr>
                </a:solidFill>
              </a:rPr>
              <a:t>...enter to learn, live to achieve</a:t>
            </a:r>
          </a:p>
        </p:txBody>
      </p:sp>
      <p:sp>
        <p:nvSpPr>
          <p:cNvPr id="3" name="Text Box 2"/>
          <p:cNvSpPr txBox="1"/>
          <p:nvPr/>
        </p:nvSpPr>
        <p:spPr>
          <a:xfrm>
            <a:off x="1258888" y="443230"/>
            <a:ext cx="2943860" cy="460375"/>
          </a:xfrm>
          <a:prstGeom prst="rect">
            <a:avLst/>
          </a:prstGeom>
          <a:noFill/>
          <a:effectLst>
            <a:outerShdw blurRad="533400" dist="50800" dir="5820000" algn="ctr" rotWithShape="0">
              <a:srgbClr val="000000">
                <a:alpha val="94000"/>
              </a:srgbClr>
            </a:outerShdw>
          </a:effectLst>
        </p:spPr>
        <p:txBody>
          <a:bodyPr wrap="none" rtlCol="0" anchor="t">
            <a:spAutoFit/>
          </a:bodyPr>
          <a:lstStyle/>
          <a:p>
            <a:pPr algn="dist" eaLnBrk="1" hangingPunct="1"/>
            <a:r>
              <a:rPr lang="en-US" altLang="en-US" sz="2400" b="1">
                <a:solidFill>
                  <a:schemeClr val="bg1"/>
                </a:solidFill>
                <a:effectLst>
                  <a:reflection stA="45000" endPos="40000" dir="5400000" sy="-100000" algn="bl" rotWithShape="0"/>
                </a:effectLst>
                <a:sym typeface="+mn-ea"/>
              </a:rPr>
              <a:t>OUR STRATEGY - 2018</a:t>
            </a:r>
          </a:p>
        </p:txBody>
      </p:sp>
      <p:pic>
        <p:nvPicPr>
          <p:cNvPr id="8" name="Content Placeholder 7" descr="MARKETING PLAN new-26"/>
          <p:cNvPicPr>
            <a:picLocks noGrp="1" noChangeAspect="1"/>
          </p:cNvPicPr>
          <p:nvPr>
            <p:ph sz="half" idx="1"/>
          </p:nvPr>
        </p:nvPicPr>
        <p:blipFill>
          <a:blip r:embed="rId2"/>
          <a:stretch>
            <a:fillRect/>
          </a:stretch>
        </p:blipFill>
        <p:spPr>
          <a:xfrm>
            <a:off x="8886190" y="321945"/>
            <a:ext cx="3133090" cy="709930"/>
          </a:xfrm>
          <a:prstGeom prst="rect">
            <a:avLst/>
          </a:prstGeom>
        </p:spPr>
      </p:pic>
      <p:sp>
        <p:nvSpPr>
          <p:cNvPr id="10" name="Freeform 9"/>
          <p:cNvSpPr/>
          <p:nvPr/>
        </p:nvSpPr>
        <p:spPr>
          <a:xfrm rot="19380000">
            <a:off x="5517515" y="-9525"/>
            <a:ext cx="608330" cy="954405"/>
          </a:xfrm>
          <a:custGeom>
            <a:avLst/>
            <a:gdLst>
              <a:gd name="connsiteX0" fmla="*/ 0 w 1405"/>
              <a:gd name="connsiteY0" fmla="*/ 1623 h 2204"/>
              <a:gd name="connsiteX1" fmla="*/ 622 w 1405"/>
              <a:gd name="connsiteY1" fmla="*/ 809 h 2204"/>
              <a:gd name="connsiteX2" fmla="*/ 1379 w 1405"/>
              <a:gd name="connsiteY2" fmla="*/ 0 h 2204"/>
              <a:gd name="connsiteX3" fmla="*/ 1391 w 1405"/>
              <a:gd name="connsiteY3" fmla="*/ 1496 h 2204"/>
              <a:gd name="connsiteX4" fmla="*/ 0 w 1405"/>
              <a:gd name="connsiteY4" fmla="*/ 1623 h 2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 h="2204">
                <a:moveTo>
                  <a:pt x="0" y="1623"/>
                </a:moveTo>
                <a:cubicBezTo>
                  <a:pt x="28" y="1193"/>
                  <a:pt x="249" y="1012"/>
                  <a:pt x="622" y="809"/>
                </a:cubicBezTo>
                <a:cubicBezTo>
                  <a:pt x="1112" y="543"/>
                  <a:pt x="1304" y="264"/>
                  <a:pt x="1379" y="0"/>
                </a:cubicBezTo>
                <a:cubicBezTo>
                  <a:pt x="1379" y="229"/>
                  <a:pt x="1429" y="1270"/>
                  <a:pt x="1391" y="1496"/>
                </a:cubicBezTo>
                <a:cubicBezTo>
                  <a:pt x="1197" y="2631"/>
                  <a:pt x="26" y="2193"/>
                  <a:pt x="0" y="1623"/>
                </a:cubicBezTo>
                <a:close/>
              </a:path>
            </a:pathLst>
          </a:custGeom>
          <a:gradFill>
            <a:gsLst>
              <a:gs pos="0">
                <a:schemeClr val="accent1">
                  <a:lumMod val="75000"/>
                </a:schemeClr>
              </a:gs>
              <a:gs pos="100000">
                <a:srgbClr val="0E2557"/>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1"/>
          <p:cNvSpPr txBox="1"/>
          <p:nvPr/>
        </p:nvSpPr>
        <p:spPr>
          <a:xfrm>
            <a:off x="1701165" y="1859915"/>
            <a:ext cx="9324340" cy="3441700"/>
          </a:xfrm>
          <a:prstGeom prst="rect">
            <a:avLst/>
          </a:prstGeom>
          <a:noFill/>
        </p:spPr>
        <p:txBody>
          <a:bodyPr wrap="square" rtlCol="0" anchor="t">
            <a:spAutoFit/>
          </a:bodyPr>
          <a:lstStyle/>
          <a:p>
            <a:pPr indent="0">
              <a:lnSpc>
                <a:spcPct val="110000"/>
              </a:lnSpc>
              <a:buNone/>
            </a:pPr>
            <a:r>
              <a:rPr lang="en-US" dirty="0">
                <a:solidFill>
                  <a:srgbClr val="FF0000"/>
                </a:solidFill>
                <a:ea typeface="Calibri" panose="020F0502020204030204" charset="0"/>
                <a:cs typeface="Arial" panose="020B0604020202020204" pitchFamily="34" charset="0"/>
                <a:sym typeface="+mn-ea"/>
              </a:rPr>
              <a:t>Facilitate</a:t>
            </a:r>
            <a:r>
              <a:rPr lang="en-US" dirty="0">
                <a:solidFill>
                  <a:srgbClr val="FF0000"/>
                </a:solidFill>
                <a:cs typeface="Arial" panose="020B0604020202020204" pitchFamily="34" charset="0"/>
                <a:sym typeface="+mn-ea"/>
              </a:rPr>
              <a:t> entering into more agreements with tertiary institutions </a:t>
            </a:r>
            <a:endParaRPr lang="en-US" dirty="0">
              <a:solidFill>
                <a:srgbClr val="FF0000"/>
              </a:solidFill>
              <a:cs typeface="Arial" panose="020B0604020202020204" pitchFamily="34" charset="0"/>
            </a:endParaRPr>
          </a:p>
          <a:p>
            <a:pPr indent="0">
              <a:lnSpc>
                <a:spcPct val="110000"/>
              </a:lnSpc>
              <a:buNone/>
            </a:pPr>
            <a:endParaRPr lang="en-US" dirty="0">
              <a:solidFill>
                <a:srgbClr val="FF0000"/>
              </a:solidFill>
              <a:cs typeface="Arial" panose="020B0604020202020204" pitchFamily="34" charset="0"/>
            </a:endParaRPr>
          </a:p>
          <a:p>
            <a:pPr indent="0">
              <a:lnSpc>
                <a:spcPct val="110000"/>
              </a:lnSpc>
              <a:buNone/>
            </a:pPr>
            <a:r>
              <a:rPr lang="en-US" dirty="0">
                <a:solidFill>
                  <a:srgbClr val="FF0000"/>
                </a:solidFill>
                <a:cs typeface="Arial" panose="020B0604020202020204" pitchFamily="34" charset="0"/>
                <a:sym typeface="+mn-ea"/>
              </a:rPr>
              <a:t>Strengthen relationships with the Big Fours</a:t>
            </a:r>
            <a:endParaRPr lang="en-US" dirty="0">
              <a:solidFill>
                <a:srgbClr val="FF0000"/>
              </a:solidFill>
              <a:cs typeface="Arial" panose="020B0604020202020204" pitchFamily="34" charset="0"/>
            </a:endParaRPr>
          </a:p>
          <a:p>
            <a:pPr indent="0">
              <a:lnSpc>
                <a:spcPct val="110000"/>
              </a:lnSpc>
              <a:buNone/>
            </a:pPr>
            <a:endParaRPr lang="en-US" dirty="0">
              <a:solidFill>
                <a:srgbClr val="FF0000"/>
              </a:solidFill>
              <a:cs typeface="Arial" panose="020B0604020202020204" pitchFamily="34" charset="0"/>
            </a:endParaRPr>
          </a:p>
          <a:p>
            <a:pPr indent="0">
              <a:lnSpc>
                <a:spcPct val="110000"/>
              </a:lnSpc>
              <a:buNone/>
            </a:pPr>
            <a:r>
              <a:rPr lang="en-GB" kern="0" dirty="0">
                <a:solidFill>
                  <a:srgbClr val="FF0000"/>
                </a:solidFill>
                <a:sym typeface="+mn-ea"/>
              </a:rPr>
              <a:t>Build more local and foreign  collaborations/partnerships with tertiary institution, employers and government bodies </a:t>
            </a:r>
            <a:endParaRPr lang="en-GB" kern="0" dirty="0">
              <a:solidFill>
                <a:srgbClr val="FF0000"/>
              </a:solidFill>
            </a:endParaRPr>
          </a:p>
          <a:p>
            <a:pPr indent="0">
              <a:lnSpc>
                <a:spcPct val="110000"/>
              </a:lnSpc>
              <a:buNone/>
            </a:pPr>
            <a:endParaRPr lang="en-GB" kern="0" dirty="0">
              <a:solidFill>
                <a:srgbClr val="FF0000"/>
              </a:solidFill>
            </a:endParaRPr>
          </a:p>
          <a:p>
            <a:pPr indent="0">
              <a:lnSpc>
                <a:spcPct val="110000"/>
              </a:lnSpc>
              <a:buNone/>
            </a:pPr>
            <a:r>
              <a:rPr lang="en-US" dirty="0">
                <a:solidFill>
                  <a:srgbClr val="FF0000"/>
                </a:solidFill>
                <a:cs typeface="Arial" panose="020B0604020202020204" pitchFamily="34" charset="0"/>
                <a:sym typeface="+mn-ea"/>
              </a:rPr>
              <a:t>Use data  driven marketing to promote recruitment and  </a:t>
            </a:r>
            <a:r>
              <a:rPr lang="en-US" dirty="0" err="1">
                <a:solidFill>
                  <a:srgbClr val="FF0000"/>
                </a:solidFill>
                <a:cs typeface="Arial" panose="020B0604020202020204" pitchFamily="34" charset="0"/>
                <a:sym typeface="+mn-ea"/>
              </a:rPr>
              <a:t>UoL</a:t>
            </a:r>
            <a:r>
              <a:rPr lang="en-US" dirty="0">
                <a:solidFill>
                  <a:srgbClr val="FF0000"/>
                </a:solidFill>
                <a:cs typeface="Arial" panose="020B0604020202020204" pitchFamily="34" charset="0"/>
                <a:sym typeface="+mn-ea"/>
              </a:rPr>
              <a:t> qualification with </a:t>
            </a:r>
            <a:r>
              <a:rPr lang="en-GB" kern="0" dirty="0">
                <a:solidFill>
                  <a:srgbClr val="FF0000"/>
                </a:solidFill>
                <a:sym typeface="+mn-ea"/>
              </a:rPr>
              <a:t> support from ACCA</a:t>
            </a:r>
            <a:endParaRPr lang="en-US" dirty="0">
              <a:solidFill>
                <a:srgbClr val="FF0000"/>
              </a:solidFill>
              <a:cs typeface="Arial" panose="020B0604020202020204" pitchFamily="34" charset="0"/>
            </a:endParaRPr>
          </a:p>
          <a:p>
            <a:pPr indent="0">
              <a:lnSpc>
                <a:spcPct val="110000"/>
              </a:lnSpc>
              <a:buNone/>
            </a:pPr>
            <a:endParaRPr lang="en-US" dirty="0">
              <a:solidFill>
                <a:srgbClr val="FF0000"/>
              </a:solidFill>
              <a:cs typeface="Arial" panose="020B0604020202020204" pitchFamily="34" charset="0"/>
            </a:endParaRPr>
          </a:p>
          <a:p>
            <a:pPr indent="0">
              <a:lnSpc>
                <a:spcPct val="110000"/>
              </a:lnSpc>
              <a:buNone/>
            </a:pPr>
            <a:r>
              <a:rPr lang="en-US" dirty="0">
                <a:solidFill>
                  <a:srgbClr val="FF0000"/>
                </a:solidFill>
                <a:cs typeface="Arial" panose="020B0604020202020204" pitchFamily="34" charset="0"/>
                <a:sym typeface="+mn-ea"/>
              </a:rPr>
              <a:t>Engage with admission agencies to signpost students interested in foreign qualifications </a:t>
            </a:r>
          </a:p>
        </p:txBody>
      </p:sp>
      <p:sp>
        <p:nvSpPr>
          <p:cNvPr id="9" name="Rectangle 8"/>
          <p:cNvSpPr/>
          <p:nvPr/>
        </p:nvSpPr>
        <p:spPr>
          <a:xfrm>
            <a:off x="1673225" y="2355850"/>
            <a:ext cx="9341485" cy="75565"/>
          </a:xfrm>
          <a:prstGeom prst="rect">
            <a:avLst/>
          </a:prstGeom>
          <a:solidFill>
            <a:schemeClr val="accent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684020" y="2940685"/>
            <a:ext cx="9341485" cy="75565"/>
          </a:xfrm>
          <a:prstGeom prst="rect">
            <a:avLst/>
          </a:prstGeom>
          <a:solidFill>
            <a:schemeClr val="accent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673225" y="3767455"/>
            <a:ext cx="9341485" cy="75565"/>
          </a:xfrm>
          <a:prstGeom prst="rect">
            <a:avLst/>
          </a:prstGeom>
          <a:solidFill>
            <a:schemeClr val="accent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673225" y="4744720"/>
            <a:ext cx="9341485" cy="75565"/>
          </a:xfrm>
          <a:prstGeom prst="rect">
            <a:avLst/>
          </a:prstGeom>
          <a:solidFill>
            <a:schemeClr val="accent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11"/>
          <p:cNvSpPr/>
          <p:nvPr/>
        </p:nvSpPr>
        <p:spPr>
          <a:xfrm>
            <a:off x="-122555" y="285115"/>
            <a:ext cx="5991860" cy="776605"/>
          </a:xfrm>
          <a:custGeom>
            <a:avLst/>
            <a:gdLst>
              <a:gd name="connsiteX0" fmla="*/ 81 w 9436"/>
              <a:gd name="connsiteY0" fmla="*/ 72 h 1223"/>
              <a:gd name="connsiteX1" fmla="*/ 8756 w 9436"/>
              <a:gd name="connsiteY1" fmla="*/ 0 h 1223"/>
              <a:gd name="connsiteX2" fmla="*/ 9436 w 9436"/>
              <a:gd name="connsiteY2" fmla="*/ 1134 h 1223"/>
              <a:gd name="connsiteX3" fmla="*/ 0 w 9436"/>
              <a:gd name="connsiteY3" fmla="*/ 1223 h 1223"/>
              <a:gd name="connsiteX4" fmla="*/ 81 w 9436"/>
              <a:gd name="connsiteY4" fmla="*/ 72 h 1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6" h="1223">
                <a:moveTo>
                  <a:pt x="81" y="72"/>
                </a:moveTo>
                <a:lnTo>
                  <a:pt x="8756" y="0"/>
                </a:lnTo>
                <a:cubicBezTo>
                  <a:pt x="8732" y="738"/>
                  <a:pt x="8994" y="976"/>
                  <a:pt x="9436" y="1134"/>
                </a:cubicBezTo>
                <a:lnTo>
                  <a:pt x="0" y="1223"/>
                </a:lnTo>
                <a:lnTo>
                  <a:pt x="81" y="72"/>
                </a:lnTo>
                <a:close/>
              </a:path>
            </a:pathLst>
          </a:custGeom>
          <a:gradFill>
            <a:gsLst>
              <a:gs pos="0">
                <a:schemeClr val="accent1">
                  <a:lumMod val="75000"/>
                </a:schemeClr>
              </a:gs>
              <a:gs pos="99000">
                <a:srgbClr val="0E2557"/>
              </a:gs>
            </a:gsLst>
            <a:lin ang="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1135380" y="6549390"/>
            <a:ext cx="1107440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rot="5400000">
            <a:off x="309880" y="5715635"/>
            <a:ext cx="883285" cy="1386205"/>
          </a:xfrm>
          <a:custGeom>
            <a:avLst/>
            <a:gdLst>
              <a:gd name="connsiteX0" fmla="*/ 0 w 6919"/>
              <a:gd name="connsiteY0" fmla="*/ 8072 h 10859"/>
              <a:gd name="connsiteX1" fmla="*/ 3095 w 6919"/>
              <a:gd name="connsiteY1" fmla="*/ 4025 h 10859"/>
              <a:gd name="connsiteX2" fmla="*/ 6859 w 6919"/>
              <a:gd name="connsiteY2" fmla="*/ 0 h 10859"/>
              <a:gd name="connsiteX3" fmla="*/ 6919 w 6919"/>
              <a:gd name="connsiteY3" fmla="*/ 7442 h 10859"/>
              <a:gd name="connsiteX4" fmla="*/ 3095 w 6919"/>
              <a:gd name="connsiteY4" fmla="*/ 10859 h 10859"/>
              <a:gd name="connsiteX5" fmla="*/ 0 w 6919"/>
              <a:gd name="connsiteY5" fmla="*/ 8072 h 1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9" h="10859">
                <a:moveTo>
                  <a:pt x="0" y="8072"/>
                </a:moveTo>
                <a:cubicBezTo>
                  <a:pt x="139" y="5934"/>
                  <a:pt x="1238" y="5032"/>
                  <a:pt x="3095" y="4025"/>
                </a:cubicBezTo>
                <a:cubicBezTo>
                  <a:pt x="5532" y="2703"/>
                  <a:pt x="6485" y="1314"/>
                  <a:pt x="6859" y="0"/>
                </a:cubicBezTo>
                <a:cubicBezTo>
                  <a:pt x="6859" y="1139"/>
                  <a:pt x="6919" y="6303"/>
                  <a:pt x="6919" y="7442"/>
                </a:cubicBezTo>
                <a:cubicBezTo>
                  <a:pt x="6919" y="9329"/>
                  <a:pt x="5207" y="10859"/>
                  <a:pt x="3095" y="10859"/>
                </a:cubicBezTo>
                <a:cubicBezTo>
                  <a:pt x="983" y="10859"/>
                  <a:pt x="23" y="9560"/>
                  <a:pt x="0" y="8072"/>
                </a:cubicBezTo>
                <a:close/>
              </a:path>
            </a:pathLst>
          </a:custGeom>
          <a:gradFill>
            <a:gsLst>
              <a:gs pos="0">
                <a:schemeClr val="accent1">
                  <a:lumMod val="75000"/>
                </a:schemeClr>
              </a:gs>
              <a:gs pos="100000">
                <a:srgbClr val="0E2557"/>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3"/>
          <p:cNvSpPr>
            <a:spLocks noChangeArrowheads="1"/>
          </p:cNvSpPr>
          <p:nvPr/>
        </p:nvSpPr>
        <p:spPr bwMode="auto">
          <a:xfrm>
            <a:off x="1824355" y="6587490"/>
            <a:ext cx="32893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fontAlgn="auto" hangingPunct="1">
              <a:lnSpc>
                <a:spcPct val="70000"/>
              </a:lnSpc>
              <a:spcBef>
                <a:spcPts val="0"/>
              </a:spcBef>
              <a:spcAft>
                <a:spcPts val="0"/>
              </a:spcAft>
              <a:defRPr/>
            </a:pPr>
            <a:r>
              <a:rPr lang="en-US" altLang="en-US" sz="1600" dirty="0">
                <a:solidFill>
                  <a:schemeClr val="tx1"/>
                </a:solidFill>
              </a:rPr>
              <a:t>www.thenewsynergyspecialist.com</a:t>
            </a:r>
          </a:p>
        </p:txBody>
      </p:sp>
      <p:sp>
        <p:nvSpPr>
          <p:cNvPr id="7" name="Rectangle 3"/>
          <p:cNvSpPr>
            <a:spLocks noChangeArrowheads="1"/>
          </p:cNvSpPr>
          <p:nvPr/>
        </p:nvSpPr>
        <p:spPr bwMode="auto">
          <a:xfrm>
            <a:off x="8488045" y="6587490"/>
            <a:ext cx="32893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fontAlgn="auto" hangingPunct="1">
              <a:lnSpc>
                <a:spcPct val="70000"/>
              </a:lnSpc>
              <a:spcBef>
                <a:spcPts val="0"/>
              </a:spcBef>
              <a:spcAft>
                <a:spcPts val="0"/>
              </a:spcAft>
              <a:defRPr/>
            </a:pPr>
            <a:r>
              <a:rPr lang="en-US" altLang="en-US" sz="1600" dirty="0">
                <a:solidFill>
                  <a:schemeClr val="accent1">
                    <a:lumMod val="50000"/>
                  </a:schemeClr>
                </a:solidFill>
              </a:rPr>
              <a:t>...enter to learn, live to achieve</a:t>
            </a:r>
          </a:p>
        </p:txBody>
      </p:sp>
      <p:sp>
        <p:nvSpPr>
          <p:cNvPr id="3" name="Text Box 2"/>
          <p:cNvSpPr txBox="1"/>
          <p:nvPr/>
        </p:nvSpPr>
        <p:spPr>
          <a:xfrm>
            <a:off x="1272223" y="443230"/>
            <a:ext cx="2917190" cy="460375"/>
          </a:xfrm>
          <a:prstGeom prst="rect">
            <a:avLst/>
          </a:prstGeom>
          <a:noFill/>
          <a:effectLst>
            <a:outerShdw blurRad="533400" dist="50800" dir="5820000" algn="ctr" rotWithShape="0">
              <a:srgbClr val="000000">
                <a:alpha val="94000"/>
              </a:srgbClr>
            </a:outerShdw>
          </a:effectLst>
        </p:spPr>
        <p:txBody>
          <a:bodyPr wrap="none" rtlCol="0" anchor="t">
            <a:spAutoFit/>
          </a:bodyPr>
          <a:lstStyle/>
          <a:p>
            <a:pPr algn="dist" eaLnBrk="1" hangingPunct="1"/>
            <a:r>
              <a:rPr lang="en-US" altLang="en-US" sz="2400" b="1">
                <a:solidFill>
                  <a:schemeClr val="bg1"/>
                </a:solidFill>
                <a:effectLst>
                  <a:reflection stA="45000" endPos="40000" dir="5400000" sy="-100000" algn="bl" rotWithShape="0"/>
                </a:effectLst>
                <a:sym typeface="+mn-ea"/>
              </a:rPr>
              <a:t>CBE CENTRE COSTING</a:t>
            </a:r>
          </a:p>
        </p:txBody>
      </p:sp>
      <p:pic>
        <p:nvPicPr>
          <p:cNvPr id="8" name="Content Placeholder 7" descr="MARKETING PLAN new-26"/>
          <p:cNvPicPr>
            <a:picLocks noGrp="1" noChangeAspect="1"/>
          </p:cNvPicPr>
          <p:nvPr>
            <p:ph sz="half" idx="1"/>
          </p:nvPr>
        </p:nvPicPr>
        <p:blipFill>
          <a:blip r:embed="rId2"/>
          <a:stretch>
            <a:fillRect/>
          </a:stretch>
        </p:blipFill>
        <p:spPr>
          <a:xfrm>
            <a:off x="8345170" y="365125"/>
            <a:ext cx="3133090" cy="709930"/>
          </a:xfrm>
          <a:prstGeom prst="rect">
            <a:avLst/>
          </a:prstGeom>
        </p:spPr>
      </p:pic>
      <p:sp>
        <p:nvSpPr>
          <p:cNvPr id="10" name="Freeform 9"/>
          <p:cNvSpPr/>
          <p:nvPr/>
        </p:nvSpPr>
        <p:spPr>
          <a:xfrm rot="19380000">
            <a:off x="5517515" y="-9525"/>
            <a:ext cx="608330" cy="954405"/>
          </a:xfrm>
          <a:custGeom>
            <a:avLst/>
            <a:gdLst>
              <a:gd name="connsiteX0" fmla="*/ 0 w 1405"/>
              <a:gd name="connsiteY0" fmla="*/ 1623 h 2204"/>
              <a:gd name="connsiteX1" fmla="*/ 622 w 1405"/>
              <a:gd name="connsiteY1" fmla="*/ 809 h 2204"/>
              <a:gd name="connsiteX2" fmla="*/ 1379 w 1405"/>
              <a:gd name="connsiteY2" fmla="*/ 0 h 2204"/>
              <a:gd name="connsiteX3" fmla="*/ 1391 w 1405"/>
              <a:gd name="connsiteY3" fmla="*/ 1496 h 2204"/>
              <a:gd name="connsiteX4" fmla="*/ 0 w 1405"/>
              <a:gd name="connsiteY4" fmla="*/ 1623 h 2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 h="2204">
                <a:moveTo>
                  <a:pt x="0" y="1623"/>
                </a:moveTo>
                <a:cubicBezTo>
                  <a:pt x="28" y="1193"/>
                  <a:pt x="249" y="1012"/>
                  <a:pt x="622" y="809"/>
                </a:cubicBezTo>
                <a:cubicBezTo>
                  <a:pt x="1112" y="543"/>
                  <a:pt x="1304" y="264"/>
                  <a:pt x="1379" y="0"/>
                </a:cubicBezTo>
                <a:cubicBezTo>
                  <a:pt x="1379" y="229"/>
                  <a:pt x="1429" y="1270"/>
                  <a:pt x="1391" y="1496"/>
                </a:cubicBezTo>
                <a:cubicBezTo>
                  <a:pt x="1197" y="2631"/>
                  <a:pt x="26" y="2193"/>
                  <a:pt x="0" y="1623"/>
                </a:cubicBezTo>
                <a:close/>
              </a:path>
            </a:pathLst>
          </a:custGeom>
          <a:gradFill>
            <a:gsLst>
              <a:gs pos="0">
                <a:schemeClr val="accent1">
                  <a:lumMod val="75000"/>
                </a:schemeClr>
              </a:gs>
              <a:gs pos="100000">
                <a:srgbClr val="0E2557"/>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4"/>
          <p:cNvSpPr txBox="1"/>
          <p:nvPr/>
        </p:nvSpPr>
        <p:spPr>
          <a:xfrm>
            <a:off x="1239520" y="1282700"/>
            <a:ext cx="9712325" cy="368300"/>
          </a:xfrm>
          <a:prstGeom prst="rect">
            <a:avLst/>
          </a:prstGeom>
          <a:noFill/>
        </p:spPr>
        <p:txBody>
          <a:bodyPr wrap="none" rtlCol="0" anchor="t">
            <a:spAutoFit/>
          </a:bodyPr>
          <a:lstStyle/>
          <a:p>
            <a:pPr marL="0" lvl="1" algn="just">
              <a:spcBef>
                <a:spcPts val="600"/>
              </a:spcBef>
              <a:buClr>
                <a:srgbClr val="CF1C23"/>
              </a:buClr>
              <a:buSzPct val="120000"/>
              <a:tabLst>
                <a:tab pos="358775" algn="l"/>
              </a:tabLst>
              <a:defRPr/>
            </a:pPr>
            <a:r>
              <a:rPr lang="en-US" b="1" i="1" dirty="0">
                <a:solidFill>
                  <a:srgbClr val="060E18"/>
                </a:solidFill>
                <a:sym typeface="+mn-ea"/>
              </a:rPr>
              <a:t>We are looking at creating a 100 seater CBE Center at an estimated cost of N43million – GBP 106,000</a:t>
            </a:r>
            <a:endParaRPr lang="en-US"/>
          </a:p>
        </p:txBody>
      </p:sp>
      <p:graphicFrame>
        <p:nvGraphicFramePr>
          <p:cNvPr id="14" name="Content Placeholder 13"/>
          <p:cNvGraphicFramePr>
            <a:graphicFrameLocks noGrp="1"/>
          </p:cNvGraphicFramePr>
          <p:nvPr>
            <p:ph sz="half" idx="2"/>
          </p:nvPr>
        </p:nvGraphicFramePr>
        <p:xfrm>
          <a:off x="986155" y="1858645"/>
          <a:ext cx="10492105" cy="4418330"/>
        </p:xfrm>
        <a:graphic>
          <a:graphicData uri="http://schemas.openxmlformats.org/drawingml/2006/table">
            <a:tbl>
              <a:tblPr firstRow="1" bandRow="1">
                <a:tableStyleId>{5C22544A-7EE6-4342-B048-85BDC9FD1C3A}</a:tableStyleId>
              </a:tblPr>
              <a:tblGrid>
                <a:gridCol w="2228215">
                  <a:extLst>
                    <a:ext uri="{9D8B030D-6E8A-4147-A177-3AD203B41FA5}">
                      <a16:colId xmlns:a16="http://schemas.microsoft.com/office/drawing/2014/main" val="20000"/>
                    </a:ext>
                  </a:extLst>
                </a:gridCol>
                <a:gridCol w="2066290">
                  <a:extLst>
                    <a:ext uri="{9D8B030D-6E8A-4147-A177-3AD203B41FA5}">
                      <a16:colId xmlns:a16="http://schemas.microsoft.com/office/drawing/2014/main" val="20001"/>
                    </a:ext>
                  </a:extLst>
                </a:gridCol>
                <a:gridCol w="2065020">
                  <a:extLst>
                    <a:ext uri="{9D8B030D-6E8A-4147-A177-3AD203B41FA5}">
                      <a16:colId xmlns:a16="http://schemas.microsoft.com/office/drawing/2014/main" val="20002"/>
                    </a:ext>
                  </a:extLst>
                </a:gridCol>
                <a:gridCol w="2066925">
                  <a:extLst>
                    <a:ext uri="{9D8B030D-6E8A-4147-A177-3AD203B41FA5}">
                      <a16:colId xmlns:a16="http://schemas.microsoft.com/office/drawing/2014/main" val="20003"/>
                    </a:ext>
                  </a:extLst>
                </a:gridCol>
                <a:gridCol w="2065655">
                  <a:extLst>
                    <a:ext uri="{9D8B030D-6E8A-4147-A177-3AD203B41FA5}">
                      <a16:colId xmlns:a16="http://schemas.microsoft.com/office/drawing/2014/main" val="20004"/>
                    </a:ext>
                  </a:extLst>
                </a:gridCol>
              </a:tblGrid>
              <a:tr h="855345">
                <a:tc>
                  <a:txBody>
                    <a:bodyPr/>
                    <a:lstStyle/>
                    <a:p>
                      <a:pPr algn="ctr"/>
                      <a:r>
                        <a:rPr lang="en-US" sz="1600" dirty="0"/>
                        <a:t>Details</a:t>
                      </a:r>
                    </a:p>
                  </a:txBody>
                  <a:tcPr/>
                </a:tc>
                <a:tc>
                  <a:txBody>
                    <a:bodyPr/>
                    <a:lstStyle/>
                    <a:p>
                      <a:pPr algn="ctr"/>
                      <a:r>
                        <a:rPr lang="en-US" sz="1600" dirty="0"/>
                        <a:t>CBE Cost Current - NGN</a:t>
                      </a:r>
                    </a:p>
                  </a:txBody>
                  <a:tcPr/>
                </a:tc>
                <a:tc>
                  <a:txBody>
                    <a:bodyPr/>
                    <a:lstStyle/>
                    <a:p>
                      <a:pPr algn="ctr"/>
                      <a:r>
                        <a:rPr lang="en-US" sz="1600" dirty="0"/>
                        <a:t>CBE Cost Current - GBP</a:t>
                      </a:r>
                    </a:p>
                  </a:txBody>
                  <a:tcPr/>
                </a:tc>
                <a:tc>
                  <a:txBody>
                    <a:bodyPr/>
                    <a:lstStyle/>
                    <a:p>
                      <a:pPr algn="ctr"/>
                      <a:r>
                        <a:rPr lang="en-US" sz="1600" dirty="0"/>
                        <a:t>CBE Cost Future - NGN</a:t>
                      </a:r>
                    </a:p>
                  </a:txBody>
                  <a:tcPr/>
                </a:tc>
                <a:tc>
                  <a:txBody>
                    <a:bodyPr/>
                    <a:lstStyle/>
                    <a:p>
                      <a:pPr algn="ctr"/>
                      <a:r>
                        <a:rPr lang="en-US" sz="1600" dirty="0"/>
                        <a:t>CBE Cost Future - GBP</a:t>
                      </a:r>
                    </a:p>
                  </a:txBody>
                  <a:tcPr/>
                </a:tc>
                <a:extLst>
                  <a:ext uri="{0D108BD9-81ED-4DB2-BD59-A6C34878D82A}">
                    <a16:rowId xmlns:a16="http://schemas.microsoft.com/office/drawing/2014/main" val="10000"/>
                  </a:ext>
                </a:extLst>
              </a:tr>
              <a:tr h="495300">
                <a:tc>
                  <a:txBody>
                    <a:bodyPr/>
                    <a:lstStyle/>
                    <a:p>
                      <a:r>
                        <a:rPr lang="en-US" dirty="0"/>
                        <a:t>Furniture</a:t>
                      </a:r>
                    </a:p>
                  </a:txBody>
                  <a:tcPr/>
                </a:tc>
                <a:tc>
                  <a:txBody>
                    <a:bodyPr/>
                    <a:lstStyle/>
                    <a:p>
                      <a:pPr algn="r"/>
                      <a:r>
                        <a:rPr lang="en-US" dirty="0"/>
                        <a:t>175,000</a:t>
                      </a:r>
                    </a:p>
                  </a:txBody>
                  <a:tcPr/>
                </a:tc>
                <a:tc>
                  <a:txBody>
                    <a:bodyPr/>
                    <a:lstStyle/>
                    <a:p>
                      <a:pPr algn="r"/>
                      <a:r>
                        <a:rPr lang="en-US" dirty="0"/>
                        <a:t>438</a:t>
                      </a:r>
                    </a:p>
                  </a:txBody>
                  <a:tcPr/>
                </a:tc>
                <a:tc>
                  <a:txBody>
                    <a:bodyPr/>
                    <a:lstStyle/>
                    <a:p>
                      <a:pPr algn="r"/>
                      <a:r>
                        <a:rPr lang="en-US" dirty="0"/>
                        <a:t>7,000,000</a:t>
                      </a:r>
                    </a:p>
                  </a:txBody>
                  <a:tcPr/>
                </a:tc>
                <a:tc>
                  <a:txBody>
                    <a:bodyPr/>
                    <a:lstStyle/>
                    <a:p>
                      <a:pPr algn="r"/>
                      <a:r>
                        <a:rPr lang="en-US" dirty="0"/>
                        <a:t>17,500</a:t>
                      </a:r>
                    </a:p>
                  </a:txBody>
                  <a:tcPr/>
                </a:tc>
                <a:extLst>
                  <a:ext uri="{0D108BD9-81ED-4DB2-BD59-A6C34878D82A}">
                    <a16:rowId xmlns:a16="http://schemas.microsoft.com/office/drawing/2014/main" val="10001"/>
                  </a:ext>
                </a:extLst>
              </a:tr>
              <a:tr h="859155">
                <a:tc>
                  <a:txBody>
                    <a:bodyPr/>
                    <a:lstStyle/>
                    <a:p>
                      <a:r>
                        <a:rPr lang="en-US" dirty="0"/>
                        <a:t>Network Systems</a:t>
                      </a:r>
                    </a:p>
                  </a:txBody>
                  <a:tcPr/>
                </a:tc>
                <a:tc>
                  <a:txBody>
                    <a:bodyPr/>
                    <a:lstStyle/>
                    <a:p>
                      <a:pPr algn="r"/>
                      <a:r>
                        <a:rPr lang="en-US" dirty="0"/>
                        <a:t>244,500</a:t>
                      </a:r>
                    </a:p>
                  </a:txBody>
                  <a:tcPr/>
                </a:tc>
                <a:tc>
                  <a:txBody>
                    <a:bodyPr/>
                    <a:lstStyle/>
                    <a:p>
                      <a:pPr algn="r"/>
                      <a:r>
                        <a:rPr lang="en-US" dirty="0"/>
                        <a:t>611</a:t>
                      </a:r>
                    </a:p>
                  </a:txBody>
                  <a:tcPr/>
                </a:tc>
                <a:tc>
                  <a:txBody>
                    <a:bodyPr/>
                    <a:lstStyle/>
                    <a:p>
                      <a:pPr algn="r"/>
                      <a:r>
                        <a:rPr lang="en-US" dirty="0"/>
                        <a:t>5,000,000</a:t>
                      </a:r>
                    </a:p>
                  </a:txBody>
                  <a:tcPr/>
                </a:tc>
                <a:tc>
                  <a:txBody>
                    <a:bodyPr/>
                    <a:lstStyle/>
                    <a:p>
                      <a:pPr algn="r"/>
                      <a:r>
                        <a:rPr lang="en-US" dirty="0"/>
                        <a:t>12,500</a:t>
                      </a:r>
                    </a:p>
                  </a:txBody>
                  <a:tcPr/>
                </a:tc>
                <a:extLst>
                  <a:ext uri="{0D108BD9-81ED-4DB2-BD59-A6C34878D82A}">
                    <a16:rowId xmlns:a16="http://schemas.microsoft.com/office/drawing/2014/main" val="10002"/>
                  </a:ext>
                </a:extLst>
              </a:tr>
              <a:tr h="858520">
                <a:tc>
                  <a:txBody>
                    <a:bodyPr/>
                    <a:lstStyle/>
                    <a:p>
                      <a:r>
                        <a:rPr lang="en-US" dirty="0"/>
                        <a:t>Desktop Systems</a:t>
                      </a:r>
                    </a:p>
                  </a:txBody>
                  <a:tcPr/>
                </a:tc>
                <a:tc>
                  <a:txBody>
                    <a:bodyPr/>
                    <a:lstStyle/>
                    <a:p>
                      <a:pPr algn="r"/>
                      <a:r>
                        <a:rPr lang="en-US" dirty="0"/>
                        <a:t>275,000</a:t>
                      </a:r>
                    </a:p>
                  </a:txBody>
                  <a:tcPr/>
                </a:tc>
                <a:tc>
                  <a:txBody>
                    <a:bodyPr/>
                    <a:lstStyle/>
                    <a:p>
                      <a:pPr algn="r"/>
                      <a:r>
                        <a:rPr lang="en-US" dirty="0"/>
                        <a:t>688</a:t>
                      </a:r>
                    </a:p>
                  </a:txBody>
                  <a:tcPr/>
                </a:tc>
                <a:tc>
                  <a:txBody>
                    <a:bodyPr/>
                    <a:lstStyle/>
                    <a:p>
                      <a:pPr algn="r"/>
                      <a:r>
                        <a:rPr lang="en-US" dirty="0"/>
                        <a:t>20,000,000</a:t>
                      </a:r>
                    </a:p>
                  </a:txBody>
                  <a:tcPr/>
                </a:tc>
                <a:tc>
                  <a:txBody>
                    <a:bodyPr/>
                    <a:lstStyle/>
                    <a:p>
                      <a:pPr algn="r"/>
                      <a:r>
                        <a:rPr lang="en-US" dirty="0"/>
                        <a:t>50,000</a:t>
                      </a:r>
                    </a:p>
                  </a:txBody>
                  <a:tcPr/>
                </a:tc>
                <a:extLst>
                  <a:ext uri="{0D108BD9-81ED-4DB2-BD59-A6C34878D82A}">
                    <a16:rowId xmlns:a16="http://schemas.microsoft.com/office/drawing/2014/main" val="10003"/>
                  </a:ext>
                </a:extLst>
              </a:tr>
              <a:tr h="491490">
                <a:tc>
                  <a:txBody>
                    <a:bodyPr/>
                    <a:lstStyle/>
                    <a:p>
                      <a:r>
                        <a:rPr lang="en-US" dirty="0"/>
                        <a:t>Server</a:t>
                      </a:r>
                    </a:p>
                  </a:txBody>
                  <a:tcPr/>
                </a:tc>
                <a:tc>
                  <a:txBody>
                    <a:bodyPr/>
                    <a:lstStyle/>
                    <a:p>
                      <a:pPr algn="r"/>
                      <a:r>
                        <a:rPr lang="en-US" dirty="0"/>
                        <a:t>520,000</a:t>
                      </a:r>
                    </a:p>
                  </a:txBody>
                  <a:tcPr/>
                </a:tc>
                <a:tc>
                  <a:txBody>
                    <a:bodyPr/>
                    <a:lstStyle/>
                    <a:p>
                      <a:pPr algn="r"/>
                      <a:r>
                        <a:rPr lang="en-US" dirty="0"/>
                        <a:t>1,300</a:t>
                      </a:r>
                    </a:p>
                  </a:txBody>
                  <a:tcPr/>
                </a:tc>
                <a:tc>
                  <a:txBody>
                    <a:bodyPr/>
                    <a:lstStyle/>
                    <a:p>
                      <a:pPr algn="r"/>
                      <a:r>
                        <a:rPr lang="en-US" dirty="0"/>
                        <a:t>10,000,000</a:t>
                      </a:r>
                    </a:p>
                  </a:txBody>
                  <a:tcPr/>
                </a:tc>
                <a:tc>
                  <a:txBody>
                    <a:bodyPr/>
                    <a:lstStyle/>
                    <a:p>
                      <a:pPr algn="r"/>
                      <a:r>
                        <a:rPr lang="en-US" dirty="0"/>
                        <a:t>25,000</a:t>
                      </a:r>
                    </a:p>
                  </a:txBody>
                  <a:tcPr/>
                </a:tc>
                <a:extLst>
                  <a:ext uri="{0D108BD9-81ED-4DB2-BD59-A6C34878D82A}">
                    <a16:rowId xmlns:a16="http://schemas.microsoft.com/office/drawing/2014/main" val="10004"/>
                  </a:ext>
                </a:extLst>
              </a:tr>
              <a:tr h="858520">
                <a:tc>
                  <a:txBody>
                    <a:bodyPr/>
                    <a:lstStyle/>
                    <a:p>
                      <a:r>
                        <a:rPr lang="en-US" dirty="0"/>
                        <a:t>CBE Center Fees</a:t>
                      </a:r>
                    </a:p>
                  </a:txBody>
                  <a:tcPr/>
                </a:tc>
                <a:tc>
                  <a:txBody>
                    <a:bodyPr/>
                    <a:lstStyle/>
                    <a:p>
                      <a:pPr algn="r"/>
                      <a:r>
                        <a:rPr lang="en-US" dirty="0"/>
                        <a:t>600,000</a:t>
                      </a:r>
                    </a:p>
                  </a:txBody>
                  <a:tcPr/>
                </a:tc>
                <a:tc>
                  <a:txBody>
                    <a:bodyPr/>
                    <a:lstStyle/>
                    <a:p>
                      <a:pPr algn="r"/>
                      <a:r>
                        <a:rPr lang="en-US" dirty="0"/>
                        <a:t>1,500</a:t>
                      </a:r>
                    </a:p>
                  </a:txBody>
                  <a:tcPr/>
                </a:tc>
                <a:tc>
                  <a:txBody>
                    <a:bodyPr/>
                    <a:lstStyle/>
                    <a:p>
                      <a:pPr algn="r"/>
                      <a:r>
                        <a:rPr lang="en-US" dirty="0"/>
                        <a:t>600,000</a:t>
                      </a:r>
                    </a:p>
                  </a:txBody>
                  <a:tcPr/>
                </a:tc>
                <a:tc>
                  <a:txBody>
                    <a:bodyPr/>
                    <a:lstStyle/>
                    <a:p>
                      <a:pPr algn="r"/>
                      <a:r>
                        <a:rPr lang="en-US" dirty="0"/>
                        <a:t>1,500</a:t>
                      </a: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11"/>
          <p:cNvSpPr/>
          <p:nvPr/>
        </p:nvSpPr>
        <p:spPr>
          <a:xfrm>
            <a:off x="-122555" y="285115"/>
            <a:ext cx="5991860" cy="776605"/>
          </a:xfrm>
          <a:custGeom>
            <a:avLst/>
            <a:gdLst>
              <a:gd name="connsiteX0" fmla="*/ 81 w 9436"/>
              <a:gd name="connsiteY0" fmla="*/ 72 h 1223"/>
              <a:gd name="connsiteX1" fmla="*/ 8756 w 9436"/>
              <a:gd name="connsiteY1" fmla="*/ 0 h 1223"/>
              <a:gd name="connsiteX2" fmla="*/ 9436 w 9436"/>
              <a:gd name="connsiteY2" fmla="*/ 1134 h 1223"/>
              <a:gd name="connsiteX3" fmla="*/ 0 w 9436"/>
              <a:gd name="connsiteY3" fmla="*/ 1223 h 1223"/>
              <a:gd name="connsiteX4" fmla="*/ 81 w 9436"/>
              <a:gd name="connsiteY4" fmla="*/ 72 h 1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6" h="1223">
                <a:moveTo>
                  <a:pt x="81" y="72"/>
                </a:moveTo>
                <a:lnTo>
                  <a:pt x="8756" y="0"/>
                </a:lnTo>
                <a:cubicBezTo>
                  <a:pt x="8732" y="738"/>
                  <a:pt x="8994" y="976"/>
                  <a:pt x="9436" y="1134"/>
                </a:cubicBezTo>
                <a:lnTo>
                  <a:pt x="0" y="1223"/>
                </a:lnTo>
                <a:lnTo>
                  <a:pt x="81" y="72"/>
                </a:lnTo>
                <a:close/>
              </a:path>
            </a:pathLst>
          </a:custGeom>
          <a:gradFill>
            <a:gsLst>
              <a:gs pos="0">
                <a:schemeClr val="accent1">
                  <a:lumMod val="75000"/>
                </a:schemeClr>
              </a:gs>
              <a:gs pos="99000">
                <a:srgbClr val="0E2557"/>
              </a:gs>
            </a:gsLst>
            <a:lin ang="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1135380" y="6549390"/>
            <a:ext cx="1107440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rot="5400000">
            <a:off x="309880" y="5715635"/>
            <a:ext cx="883285" cy="1386205"/>
          </a:xfrm>
          <a:custGeom>
            <a:avLst/>
            <a:gdLst>
              <a:gd name="connsiteX0" fmla="*/ 0 w 6919"/>
              <a:gd name="connsiteY0" fmla="*/ 8072 h 10859"/>
              <a:gd name="connsiteX1" fmla="*/ 3095 w 6919"/>
              <a:gd name="connsiteY1" fmla="*/ 4025 h 10859"/>
              <a:gd name="connsiteX2" fmla="*/ 6859 w 6919"/>
              <a:gd name="connsiteY2" fmla="*/ 0 h 10859"/>
              <a:gd name="connsiteX3" fmla="*/ 6919 w 6919"/>
              <a:gd name="connsiteY3" fmla="*/ 7442 h 10859"/>
              <a:gd name="connsiteX4" fmla="*/ 3095 w 6919"/>
              <a:gd name="connsiteY4" fmla="*/ 10859 h 10859"/>
              <a:gd name="connsiteX5" fmla="*/ 0 w 6919"/>
              <a:gd name="connsiteY5" fmla="*/ 8072 h 1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9" h="10859">
                <a:moveTo>
                  <a:pt x="0" y="8072"/>
                </a:moveTo>
                <a:cubicBezTo>
                  <a:pt x="139" y="5934"/>
                  <a:pt x="1238" y="5032"/>
                  <a:pt x="3095" y="4025"/>
                </a:cubicBezTo>
                <a:cubicBezTo>
                  <a:pt x="5532" y="2703"/>
                  <a:pt x="6485" y="1314"/>
                  <a:pt x="6859" y="0"/>
                </a:cubicBezTo>
                <a:cubicBezTo>
                  <a:pt x="6859" y="1139"/>
                  <a:pt x="6919" y="6303"/>
                  <a:pt x="6919" y="7442"/>
                </a:cubicBezTo>
                <a:cubicBezTo>
                  <a:pt x="6919" y="9329"/>
                  <a:pt x="5207" y="10859"/>
                  <a:pt x="3095" y="10859"/>
                </a:cubicBezTo>
                <a:cubicBezTo>
                  <a:pt x="983" y="10859"/>
                  <a:pt x="23" y="9560"/>
                  <a:pt x="0" y="8072"/>
                </a:cubicBezTo>
                <a:close/>
              </a:path>
            </a:pathLst>
          </a:custGeom>
          <a:gradFill>
            <a:gsLst>
              <a:gs pos="0">
                <a:schemeClr val="accent1">
                  <a:lumMod val="75000"/>
                </a:schemeClr>
              </a:gs>
              <a:gs pos="100000">
                <a:srgbClr val="0E2557"/>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3"/>
          <p:cNvSpPr>
            <a:spLocks noChangeArrowheads="1"/>
          </p:cNvSpPr>
          <p:nvPr/>
        </p:nvSpPr>
        <p:spPr bwMode="auto">
          <a:xfrm>
            <a:off x="1824355" y="6587490"/>
            <a:ext cx="32893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fontAlgn="auto" hangingPunct="1">
              <a:lnSpc>
                <a:spcPct val="70000"/>
              </a:lnSpc>
              <a:spcBef>
                <a:spcPts val="0"/>
              </a:spcBef>
              <a:spcAft>
                <a:spcPts val="0"/>
              </a:spcAft>
              <a:defRPr/>
            </a:pPr>
            <a:r>
              <a:rPr lang="en-US" altLang="en-US" sz="1600" dirty="0">
                <a:solidFill>
                  <a:schemeClr val="tx1"/>
                </a:solidFill>
              </a:rPr>
              <a:t>www.thenewsynergyspecialist.com</a:t>
            </a:r>
          </a:p>
        </p:txBody>
      </p:sp>
      <p:sp>
        <p:nvSpPr>
          <p:cNvPr id="7" name="Rectangle 3"/>
          <p:cNvSpPr>
            <a:spLocks noChangeArrowheads="1"/>
          </p:cNvSpPr>
          <p:nvPr/>
        </p:nvSpPr>
        <p:spPr bwMode="auto">
          <a:xfrm>
            <a:off x="8488045" y="6587490"/>
            <a:ext cx="32893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fontAlgn="auto" hangingPunct="1">
              <a:lnSpc>
                <a:spcPct val="70000"/>
              </a:lnSpc>
              <a:spcBef>
                <a:spcPts val="0"/>
              </a:spcBef>
              <a:spcAft>
                <a:spcPts val="0"/>
              </a:spcAft>
              <a:defRPr/>
            </a:pPr>
            <a:r>
              <a:rPr lang="en-US" altLang="en-US" sz="1600" dirty="0">
                <a:solidFill>
                  <a:schemeClr val="accent1">
                    <a:lumMod val="50000"/>
                  </a:schemeClr>
                </a:solidFill>
              </a:rPr>
              <a:t>...enter to learn, live to achieve</a:t>
            </a:r>
          </a:p>
        </p:txBody>
      </p:sp>
      <p:sp>
        <p:nvSpPr>
          <p:cNvPr id="3" name="Text Box 2"/>
          <p:cNvSpPr txBox="1"/>
          <p:nvPr/>
        </p:nvSpPr>
        <p:spPr>
          <a:xfrm>
            <a:off x="1272223" y="443230"/>
            <a:ext cx="2917190" cy="460375"/>
          </a:xfrm>
          <a:prstGeom prst="rect">
            <a:avLst/>
          </a:prstGeom>
          <a:noFill/>
          <a:effectLst>
            <a:outerShdw blurRad="533400" dist="50800" dir="5820000" algn="ctr" rotWithShape="0">
              <a:srgbClr val="000000">
                <a:alpha val="94000"/>
              </a:srgbClr>
            </a:outerShdw>
          </a:effectLst>
        </p:spPr>
        <p:txBody>
          <a:bodyPr wrap="none" rtlCol="0" anchor="t">
            <a:spAutoFit/>
          </a:bodyPr>
          <a:lstStyle/>
          <a:p>
            <a:pPr algn="dist" eaLnBrk="1" hangingPunct="1"/>
            <a:r>
              <a:rPr lang="en-US" altLang="en-US" sz="2400" b="1">
                <a:solidFill>
                  <a:schemeClr val="bg1"/>
                </a:solidFill>
                <a:effectLst>
                  <a:reflection stA="45000" endPos="40000" dir="5400000" sy="-100000" algn="bl" rotWithShape="0"/>
                </a:effectLst>
                <a:sym typeface="+mn-ea"/>
              </a:rPr>
              <a:t>CBE CENTRE COSTING</a:t>
            </a:r>
          </a:p>
        </p:txBody>
      </p:sp>
      <p:pic>
        <p:nvPicPr>
          <p:cNvPr id="8" name="Content Placeholder 7" descr="MARKETING PLAN new-26"/>
          <p:cNvPicPr>
            <a:picLocks noGrp="1" noChangeAspect="1"/>
          </p:cNvPicPr>
          <p:nvPr>
            <p:ph sz="half" idx="1"/>
          </p:nvPr>
        </p:nvPicPr>
        <p:blipFill>
          <a:blip r:embed="rId2"/>
          <a:stretch>
            <a:fillRect/>
          </a:stretch>
        </p:blipFill>
        <p:spPr>
          <a:xfrm>
            <a:off x="8345170" y="365125"/>
            <a:ext cx="3133090" cy="709930"/>
          </a:xfrm>
          <a:prstGeom prst="rect">
            <a:avLst/>
          </a:prstGeom>
        </p:spPr>
      </p:pic>
      <p:sp>
        <p:nvSpPr>
          <p:cNvPr id="10" name="Freeform 9"/>
          <p:cNvSpPr/>
          <p:nvPr/>
        </p:nvSpPr>
        <p:spPr>
          <a:xfrm rot="19380000">
            <a:off x="5517515" y="-9525"/>
            <a:ext cx="608330" cy="954405"/>
          </a:xfrm>
          <a:custGeom>
            <a:avLst/>
            <a:gdLst>
              <a:gd name="connsiteX0" fmla="*/ 0 w 1405"/>
              <a:gd name="connsiteY0" fmla="*/ 1623 h 2204"/>
              <a:gd name="connsiteX1" fmla="*/ 622 w 1405"/>
              <a:gd name="connsiteY1" fmla="*/ 809 h 2204"/>
              <a:gd name="connsiteX2" fmla="*/ 1379 w 1405"/>
              <a:gd name="connsiteY2" fmla="*/ 0 h 2204"/>
              <a:gd name="connsiteX3" fmla="*/ 1391 w 1405"/>
              <a:gd name="connsiteY3" fmla="*/ 1496 h 2204"/>
              <a:gd name="connsiteX4" fmla="*/ 0 w 1405"/>
              <a:gd name="connsiteY4" fmla="*/ 1623 h 2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 h="2204">
                <a:moveTo>
                  <a:pt x="0" y="1623"/>
                </a:moveTo>
                <a:cubicBezTo>
                  <a:pt x="28" y="1193"/>
                  <a:pt x="249" y="1012"/>
                  <a:pt x="622" y="809"/>
                </a:cubicBezTo>
                <a:cubicBezTo>
                  <a:pt x="1112" y="543"/>
                  <a:pt x="1304" y="264"/>
                  <a:pt x="1379" y="0"/>
                </a:cubicBezTo>
                <a:cubicBezTo>
                  <a:pt x="1379" y="229"/>
                  <a:pt x="1429" y="1270"/>
                  <a:pt x="1391" y="1496"/>
                </a:cubicBezTo>
                <a:cubicBezTo>
                  <a:pt x="1197" y="2631"/>
                  <a:pt x="26" y="2193"/>
                  <a:pt x="0" y="1623"/>
                </a:cubicBezTo>
                <a:close/>
              </a:path>
            </a:pathLst>
          </a:custGeom>
          <a:gradFill>
            <a:gsLst>
              <a:gs pos="0">
                <a:schemeClr val="accent1">
                  <a:lumMod val="75000"/>
                </a:schemeClr>
              </a:gs>
              <a:gs pos="100000">
                <a:srgbClr val="0E2557"/>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3105" y="2269808"/>
            <a:ext cx="3886199" cy="3255962"/>
          </a:xfrm>
          <a:prstGeom prst="rect">
            <a:avLst/>
          </a:prstGeom>
        </p:spPr>
      </p:pic>
      <p:pic>
        <p:nvPicPr>
          <p:cNvPr id="11" name="Picture 10"/>
          <p:cNvPicPr>
            <a:picLocks noChangeAspect="1"/>
          </p:cNvPicPr>
          <p:nvPr/>
        </p:nvPicPr>
        <p:blipFill>
          <a:blip r:embed="rId4"/>
          <a:stretch>
            <a:fillRect/>
          </a:stretch>
        </p:blipFill>
        <p:spPr>
          <a:xfrm>
            <a:off x="6518909" y="2269809"/>
            <a:ext cx="3886199" cy="3255962"/>
          </a:xfrm>
          <a:prstGeom prst="rect">
            <a:avLst/>
          </a:prstGeom>
        </p:spPr>
      </p:pic>
      <p:sp>
        <p:nvSpPr>
          <p:cNvPr id="15" name="Rectangle 14"/>
          <p:cNvSpPr/>
          <p:nvPr/>
        </p:nvSpPr>
        <p:spPr>
          <a:xfrm>
            <a:off x="1851025" y="1552575"/>
            <a:ext cx="4194175" cy="4211955"/>
          </a:xfrm>
          <a:prstGeom prst="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V="1">
            <a:off x="1840865" y="2133600"/>
            <a:ext cx="4196715" cy="5080"/>
          </a:xfrm>
          <a:prstGeom prst="line">
            <a:avLst/>
          </a:prstGeom>
          <a:ln w="38100">
            <a:solidFill>
              <a:srgbClr val="060969"/>
            </a:solidFill>
          </a:ln>
        </p:spPr>
        <p:style>
          <a:lnRef idx="1">
            <a:schemeClr val="accent1"/>
          </a:lnRef>
          <a:fillRef idx="0">
            <a:schemeClr val="accent1"/>
          </a:fillRef>
          <a:effectRef idx="0">
            <a:schemeClr val="accent1"/>
          </a:effectRef>
          <a:fontRef idx="minor">
            <a:schemeClr val="tx1"/>
          </a:fontRef>
        </p:style>
      </p:cxnSp>
      <p:sp>
        <p:nvSpPr>
          <p:cNvPr id="17" name="Text Box 16"/>
          <p:cNvSpPr txBox="1"/>
          <p:nvPr/>
        </p:nvSpPr>
        <p:spPr>
          <a:xfrm>
            <a:off x="2867025" y="1657350"/>
            <a:ext cx="2118360" cy="368300"/>
          </a:xfrm>
          <a:prstGeom prst="rect">
            <a:avLst/>
          </a:prstGeom>
          <a:noFill/>
        </p:spPr>
        <p:txBody>
          <a:bodyPr wrap="none" rtlCol="0" anchor="t">
            <a:spAutoFit/>
          </a:bodyPr>
          <a:lstStyle/>
          <a:p>
            <a:pPr eaLnBrk="1" fontAlgn="auto" hangingPunct="1">
              <a:spcBef>
                <a:spcPts val="0"/>
              </a:spcBef>
              <a:spcAft>
                <a:spcPts val="0"/>
              </a:spcAft>
              <a:defRPr/>
            </a:pPr>
            <a:r>
              <a:rPr lang="de-DE" b="1" dirty="0">
                <a:solidFill>
                  <a:schemeClr val="tx2">
                    <a:lumMod val="75000"/>
                  </a:schemeClr>
                </a:solidFill>
                <a:latin typeface="Myriad Pro sg" panose="020B0503030403020204" pitchFamily="34" charset="0"/>
                <a:sym typeface="+mn-ea"/>
              </a:rPr>
              <a:t>Current CBE Center</a:t>
            </a:r>
          </a:p>
        </p:txBody>
      </p:sp>
      <p:sp>
        <p:nvSpPr>
          <p:cNvPr id="18" name="Rectangle 17"/>
          <p:cNvSpPr/>
          <p:nvPr/>
        </p:nvSpPr>
        <p:spPr>
          <a:xfrm>
            <a:off x="6365240" y="1552575"/>
            <a:ext cx="4194175" cy="4211955"/>
          </a:xfrm>
          <a:prstGeom prst="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V="1">
            <a:off x="6355080" y="2129155"/>
            <a:ext cx="4200525" cy="9525"/>
          </a:xfrm>
          <a:prstGeom prst="line">
            <a:avLst/>
          </a:prstGeom>
          <a:ln w="38100">
            <a:solidFill>
              <a:srgbClr val="060969"/>
            </a:solidFill>
          </a:ln>
        </p:spPr>
        <p:style>
          <a:lnRef idx="1">
            <a:schemeClr val="accent1"/>
          </a:lnRef>
          <a:fillRef idx="0">
            <a:schemeClr val="accent1"/>
          </a:fillRef>
          <a:effectRef idx="0">
            <a:schemeClr val="accent1"/>
          </a:effectRef>
          <a:fontRef idx="minor">
            <a:schemeClr val="tx1"/>
          </a:fontRef>
        </p:style>
      </p:cxnSp>
      <p:sp>
        <p:nvSpPr>
          <p:cNvPr id="20" name="Text Box 19"/>
          <p:cNvSpPr txBox="1"/>
          <p:nvPr/>
        </p:nvSpPr>
        <p:spPr>
          <a:xfrm>
            <a:off x="7381240" y="1657350"/>
            <a:ext cx="2318385" cy="368300"/>
          </a:xfrm>
          <a:prstGeom prst="rect">
            <a:avLst/>
          </a:prstGeom>
          <a:noFill/>
        </p:spPr>
        <p:txBody>
          <a:bodyPr wrap="none" rtlCol="0" anchor="t">
            <a:spAutoFit/>
          </a:bodyPr>
          <a:lstStyle/>
          <a:p>
            <a:pPr eaLnBrk="1" fontAlgn="auto" hangingPunct="1">
              <a:spcBef>
                <a:spcPts val="0"/>
              </a:spcBef>
              <a:spcAft>
                <a:spcPts val="0"/>
              </a:spcAft>
              <a:defRPr/>
            </a:pPr>
            <a:r>
              <a:rPr lang="en-US" altLang="de-DE" b="1" dirty="0">
                <a:solidFill>
                  <a:schemeClr val="tx2">
                    <a:lumMod val="75000"/>
                  </a:schemeClr>
                </a:solidFill>
                <a:latin typeface="Myriad Pro sg" panose="020B0503030403020204" pitchFamily="34" charset="0"/>
                <a:sym typeface="+mn-ea"/>
              </a:rPr>
              <a:t>Proposed</a:t>
            </a:r>
            <a:r>
              <a:rPr lang="de-DE" b="1" dirty="0">
                <a:solidFill>
                  <a:schemeClr val="tx2">
                    <a:lumMod val="75000"/>
                  </a:schemeClr>
                </a:solidFill>
                <a:latin typeface="Myriad Pro sg" panose="020B0503030403020204" pitchFamily="34" charset="0"/>
                <a:sym typeface="+mn-ea"/>
              </a:rPr>
              <a:t> CBE Center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6" name="Freeform 5"/>
          <p:cNvSpPr/>
          <p:nvPr/>
        </p:nvSpPr>
        <p:spPr>
          <a:xfrm rot="10800000">
            <a:off x="119380" y="44450"/>
            <a:ext cx="4365625" cy="6852285"/>
          </a:xfrm>
          <a:custGeom>
            <a:avLst/>
            <a:gdLst>
              <a:gd name="connsiteX0" fmla="*/ 0 w 6919"/>
              <a:gd name="connsiteY0" fmla="*/ 8072 h 10859"/>
              <a:gd name="connsiteX1" fmla="*/ 3095 w 6919"/>
              <a:gd name="connsiteY1" fmla="*/ 4025 h 10859"/>
              <a:gd name="connsiteX2" fmla="*/ 6859 w 6919"/>
              <a:gd name="connsiteY2" fmla="*/ 0 h 10859"/>
              <a:gd name="connsiteX3" fmla="*/ 6919 w 6919"/>
              <a:gd name="connsiteY3" fmla="*/ 7442 h 10859"/>
              <a:gd name="connsiteX4" fmla="*/ 3095 w 6919"/>
              <a:gd name="connsiteY4" fmla="*/ 10859 h 10859"/>
              <a:gd name="connsiteX5" fmla="*/ 0 w 6919"/>
              <a:gd name="connsiteY5" fmla="*/ 8072 h 1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9" h="10859">
                <a:moveTo>
                  <a:pt x="0" y="8072"/>
                </a:moveTo>
                <a:cubicBezTo>
                  <a:pt x="139" y="5934"/>
                  <a:pt x="1238" y="5032"/>
                  <a:pt x="3095" y="4025"/>
                </a:cubicBezTo>
                <a:cubicBezTo>
                  <a:pt x="5532" y="2703"/>
                  <a:pt x="6485" y="1314"/>
                  <a:pt x="6859" y="0"/>
                </a:cubicBezTo>
                <a:cubicBezTo>
                  <a:pt x="6859" y="1139"/>
                  <a:pt x="6919" y="6303"/>
                  <a:pt x="6919" y="7442"/>
                </a:cubicBezTo>
                <a:cubicBezTo>
                  <a:pt x="6919" y="9329"/>
                  <a:pt x="5207" y="10859"/>
                  <a:pt x="3095" y="10859"/>
                </a:cubicBezTo>
                <a:cubicBezTo>
                  <a:pt x="983" y="10859"/>
                  <a:pt x="23" y="9560"/>
                  <a:pt x="0" y="80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MARKETING PLAN new-26"/>
          <p:cNvPicPr>
            <a:picLocks noGrp="1" noChangeAspect="1"/>
          </p:cNvPicPr>
          <p:nvPr>
            <p:ph sz="half" idx="1"/>
          </p:nvPr>
        </p:nvPicPr>
        <p:blipFill>
          <a:blip r:embed="rId2"/>
          <a:stretch>
            <a:fillRect/>
          </a:stretch>
        </p:blipFill>
        <p:spPr>
          <a:xfrm>
            <a:off x="608330" y="2226310"/>
            <a:ext cx="3133090" cy="709930"/>
          </a:xfrm>
          <a:prstGeom prst="rect">
            <a:avLst/>
          </a:prstGeom>
        </p:spPr>
      </p:pic>
      <p:sp>
        <p:nvSpPr>
          <p:cNvPr id="2" name="Text Box 1"/>
          <p:cNvSpPr txBox="1"/>
          <p:nvPr/>
        </p:nvSpPr>
        <p:spPr>
          <a:xfrm>
            <a:off x="5902960" y="2626995"/>
            <a:ext cx="4058920" cy="1198880"/>
          </a:xfrm>
          <a:prstGeom prst="rect">
            <a:avLst/>
          </a:prstGeom>
          <a:noFill/>
        </p:spPr>
        <p:txBody>
          <a:bodyPr wrap="square" rtlCol="0">
            <a:spAutoFit/>
          </a:bodyPr>
          <a:lstStyle/>
          <a:p>
            <a:r>
              <a:rPr lang="en-US" sz="7200">
                <a:latin typeface="Alex Brush" panose="02000400000000000000" charset="0"/>
                <a:cs typeface="Alex Brush" panose="02000400000000000000" charset="0"/>
              </a:rPr>
              <a:t>Thank You</a:t>
            </a:r>
          </a:p>
        </p:txBody>
      </p:sp>
      <p:sp>
        <p:nvSpPr>
          <p:cNvPr id="5" name="Rectangle 4"/>
          <p:cNvSpPr/>
          <p:nvPr/>
        </p:nvSpPr>
        <p:spPr>
          <a:xfrm>
            <a:off x="5712460" y="4077970"/>
            <a:ext cx="4249420" cy="75565"/>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3"/>
          <p:cNvSpPr txBox="1"/>
          <p:nvPr/>
        </p:nvSpPr>
        <p:spPr>
          <a:xfrm>
            <a:off x="5053330" y="4473575"/>
            <a:ext cx="5567680" cy="706755"/>
          </a:xfrm>
          <a:prstGeom prst="rect">
            <a:avLst/>
          </a:prstGeom>
          <a:noFill/>
        </p:spPr>
        <p:txBody>
          <a:bodyPr wrap="square" rtlCol="0">
            <a:spAutoFit/>
          </a:bodyPr>
          <a:lstStyle/>
          <a:p>
            <a:pPr algn="ctr"/>
            <a:r>
              <a:rPr lang="en-US" sz="4000">
                <a:latin typeface="Myriad Pro" panose="020B0503030403020204" charset="0"/>
                <a:cs typeface="Myriad Pro" panose="020B0503030403020204" charset="0"/>
              </a:rPr>
              <a:t>Question and Answers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reeform 4"/>
          <p:cNvSpPr/>
          <p:nvPr/>
        </p:nvSpPr>
        <p:spPr>
          <a:xfrm rot="19380000">
            <a:off x="3288030" y="-22860"/>
            <a:ext cx="608330" cy="954405"/>
          </a:xfrm>
          <a:custGeom>
            <a:avLst/>
            <a:gdLst>
              <a:gd name="connsiteX0" fmla="*/ 0 w 1405"/>
              <a:gd name="connsiteY0" fmla="*/ 1623 h 2204"/>
              <a:gd name="connsiteX1" fmla="*/ 622 w 1405"/>
              <a:gd name="connsiteY1" fmla="*/ 809 h 2204"/>
              <a:gd name="connsiteX2" fmla="*/ 1379 w 1405"/>
              <a:gd name="connsiteY2" fmla="*/ 0 h 2204"/>
              <a:gd name="connsiteX3" fmla="*/ 1391 w 1405"/>
              <a:gd name="connsiteY3" fmla="*/ 1496 h 2204"/>
              <a:gd name="connsiteX4" fmla="*/ 0 w 1405"/>
              <a:gd name="connsiteY4" fmla="*/ 1623 h 2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 h="2204">
                <a:moveTo>
                  <a:pt x="0" y="1623"/>
                </a:moveTo>
                <a:cubicBezTo>
                  <a:pt x="28" y="1193"/>
                  <a:pt x="249" y="1012"/>
                  <a:pt x="622" y="809"/>
                </a:cubicBezTo>
                <a:cubicBezTo>
                  <a:pt x="1112" y="543"/>
                  <a:pt x="1304" y="264"/>
                  <a:pt x="1379" y="0"/>
                </a:cubicBezTo>
                <a:cubicBezTo>
                  <a:pt x="1379" y="229"/>
                  <a:pt x="1429" y="1270"/>
                  <a:pt x="1391" y="1496"/>
                </a:cubicBezTo>
                <a:cubicBezTo>
                  <a:pt x="1197" y="2631"/>
                  <a:pt x="26" y="2193"/>
                  <a:pt x="0" y="1623"/>
                </a:cubicBezTo>
                <a:close/>
              </a:path>
            </a:pathLst>
          </a:custGeom>
          <a:gradFill>
            <a:gsLst>
              <a:gs pos="0">
                <a:schemeClr val="accent1">
                  <a:lumMod val="75000"/>
                </a:schemeClr>
              </a:gs>
              <a:gs pos="100000">
                <a:srgbClr val="0E2557"/>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1135380" y="6549390"/>
            <a:ext cx="1107440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rot="5400000">
            <a:off x="309880" y="5715635"/>
            <a:ext cx="883285" cy="1386205"/>
          </a:xfrm>
          <a:custGeom>
            <a:avLst/>
            <a:gdLst>
              <a:gd name="connsiteX0" fmla="*/ 0 w 6919"/>
              <a:gd name="connsiteY0" fmla="*/ 8072 h 10859"/>
              <a:gd name="connsiteX1" fmla="*/ 3095 w 6919"/>
              <a:gd name="connsiteY1" fmla="*/ 4025 h 10859"/>
              <a:gd name="connsiteX2" fmla="*/ 6859 w 6919"/>
              <a:gd name="connsiteY2" fmla="*/ 0 h 10859"/>
              <a:gd name="connsiteX3" fmla="*/ 6919 w 6919"/>
              <a:gd name="connsiteY3" fmla="*/ 7442 h 10859"/>
              <a:gd name="connsiteX4" fmla="*/ 3095 w 6919"/>
              <a:gd name="connsiteY4" fmla="*/ 10859 h 10859"/>
              <a:gd name="connsiteX5" fmla="*/ 0 w 6919"/>
              <a:gd name="connsiteY5" fmla="*/ 8072 h 1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9" h="10859">
                <a:moveTo>
                  <a:pt x="0" y="8072"/>
                </a:moveTo>
                <a:cubicBezTo>
                  <a:pt x="139" y="5934"/>
                  <a:pt x="1238" y="5032"/>
                  <a:pt x="3095" y="4025"/>
                </a:cubicBezTo>
                <a:cubicBezTo>
                  <a:pt x="5532" y="2703"/>
                  <a:pt x="6485" y="1314"/>
                  <a:pt x="6859" y="0"/>
                </a:cubicBezTo>
                <a:cubicBezTo>
                  <a:pt x="6859" y="1139"/>
                  <a:pt x="6919" y="6303"/>
                  <a:pt x="6919" y="7442"/>
                </a:cubicBezTo>
                <a:cubicBezTo>
                  <a:pt x="6919" y="9329"/>
                  <a:pt x="5207" y="10859"/>
                  <a:pt x="3095" y="10859"/>
                </a:cubicBezTo>
                <a:cubicBezTo>
                  <a:pt x="983" y="10859"/>
                  <a:pt x="23" y="9560"/>
                  <a:pt x="0" y="8072"/>
                </a:cubicBezTo>
                <a:close/>
              </a:path>
            </a:pathLst>
          </a:custGeom>
          <a:gradFill>
            <a:gsLst>
              <a:gs pos="0">
                <a:schemeClr val="accent1">
                  <a:lumMod val="75000"/>
                </a:schemeClr>
              </a:gs>
              <a:gs pos="100000">
                <a:srgbClr val="0E2557"/>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3"/>
          <p:cNvSpPr>
            <a:spLocks noChangeArrowheads="1"/>
          </p:cNvSpPr>
          <p:nvPr/>
        </p:nvSpPr>
        <p:spPr bwMode="auto">
          <a:xfrm>
            <a:off x="1824355" y="6587490"/>
            <a:ext cx="32893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fontAlgn="auto" hangingPunct="1">
              <a:lnSpc>
                <a:spcPct val="70000"/>
              </a:lnSpc>
              <a:spcBef>
                <a:spcPts val="0"/>
              </a:spcBef>
              <a:spcAft>
                <a:spcPts val="0"/>
              </a:spcAft>
              <a:defRPr/>
            </a:pPr>
            <a:r>
              <a:rPr lang="en-US" altLang="en-US" sz="1600" dirty="0">
                <a:solidFill>
                  <a:schemeClr val="tx1"/>
                </a:solidFill>
              </a:rPr>
              <a:t>www.thenewsynergyspecialist.com</a:t>
            </a:r>
          </a:p>
        </p:txBody>
      </p:sp>
      <p:sp>
        <p:nvSpPr>
          <p:cNvPr id="7" name="Rectangle 3"/>
          <p:cNvSpPr>
            <a:spLocks noChangeArrowheads="1"/>
          </p:cNvSpPr>
          <p:nvPr/>
        </p:nvSpPr>
        <p:spPr bwMode="auto">
          <a:xfrm>
            <a:off x="8488045" y="6587490"/>
            <a:ext cx="32893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fontAlgn="auto" hangingPunct="1">
              <a:lnSpc>
                <a:spcPct val="70000"/>
              </a:lnSpc>
              <a:spcBef>
                <a:spcPts val="0"/>
              </a:spcBef>
              <a:spcAft>
                <a:spcPts val="0"/>
              </a:spcAft>
              <a:defRPr/>
            </a:pPr>
            <a:r>
              <a:rPr lang="en-US" altLang="en-US" sz="1600" dirty="0">
                <a:solidFill>
                  <a:schemeClr val="accent1">
                    <a:lumMod val="50000"/>
                  </a:schemeClr>
                </a:solidFill>
              </a:rPr>
              <a:t>...enter to learn, live to achieve</a:t>
            </a:r>
          </a:p>
        </p:txBody>
      </p:sp>
      <p:pic>
        <p:nvPicPr>
          <p:cNvPr id="8" name="Content Placeholder 7" descr="MARKETING PLAN new-26"/>
          <p:cNvPicPr>
            <a:picLocks noGrp="1" noChangeAspect="1"/>
          </p:cNvPicPr>
          <p:nvPr>
            <p:ph/>
          </p:nvPr>
        </p:nvPicPr>
        <p:blipFill>
          <a:blip r:embed="rId2"/>
          <a:stretch>
            <a:fillRect/>
          </a:stretch>
        </p:blipFill>
        <p:spPr>
          <a:xfrm>
            <a:off x="8251190" y="295910"/>
            <a:ext cx="3133090" cy="709930"/>
          </a:xfrm>
          <a:prstGeom prst="rect">
            <a:avLst/>
          </a:prstGeom>
        </p:spPr>
      </p:pic>
      <p:sp>
        <p:nvSpPr>
          <p:cNvPr id="2" name="Freeform 1"/>
          <p:cNvSpPr/>
          <p:nvPr/>
        </p:nvSpPr>
        <p:spPr>
          <a:xfrm>
            <a:off x="-32385" y="285115"/>
            <a:ext cx="3644900" cy="720090"/>
          </a:xfrm>
          <a:custGeom>
            <a:avLst/>
            <a:gdLst>
              <a:gd name="connsiteX0" fmla="*/ 0 w 5740"/>
              <a:gd name="connsiteY0" fmla="*/ 17 h 1134"/>
              <a:gd name="connsiteX1" fmla="*/ 5060 w 5740"/>
              <a:gd name="connsiteY1" fmla="*/ 0 h 1134"/>
              <a:gd name="connsiteX2" fmla="*/ 5740 w 5740"/>
              <a:gd name="connsiteY2" fmla="*/ 1134 h 1134"/>
              <a:gd name="connsiteX3" fmla="*/ 0 w 5740"/>
              <a:gd name="connsiteY3" fmla="*/ 1134 h 1134"/>
              <a:gd name="connsiteX4" fmla="*/ 0 w 5740"/>
              <a:gd name="connsiteY4" fmla="*/ 17 h 1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0" h="1134">
                <a:moveTo>
                  <a:pt x="0" y="17"/>
                </a:moveTo>
                <a:lnTo>
                  <a:pt x="5060" y="0"/>
                </a:lnTo>
                <a:cubicBezTo>
                  <a:pt x="5036" y="738"/>
                  <a:pt x="5298" y="976"/>
                  <a:pt x="5740" y="1134"/>
                </a:cubicBezTo>
                <a:lnTo>
                  <a:pt x="0" y="1134"/>
                </a:lnTo>
                <a:lnTo>
                  <a:pt x="0" y="17"/>
                </a:lnTo>
                <a:close/>
              </a:path>
            </a:pathLst>
          </a:custGeom>
          <a:gradFill>
            <a:gsLst>
              <a:gs pos="0">
                <a:schemeClr val="accent1">
                  <a:lumMod val="75000"/>
                </a:schemeClr>
              </a:gs>
              <a:gs pos="99000">
                <a:srgbClr val="0E2557"/>
              </a:gs>
            </a:gsLst>
            <a:lin ang="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2"/>
          <p:cNvSpPr txBox="1"/>
          <p:nvPr/>
        </p:nvSpPr>
        <p:spPr>
          <a:xfrm>
            <a:off x="370840" y="421005"/>
            <a:ext cx="2183765" cy="460375"/>
          </a:xfrm>
          <a:prstGeom prst="rect">
            <a:avLst/>
          </a:prstGeom>
          <a:noFill/>
          <a:effectLst>
            <a:outerShdw blurRad="533400" dist="50800" dir="5820000" algn="ctr" rotWithShape="0">
              <a:srgbClr val="000000">
                <a:alpha val="94000"/>
              </a:srgbClr>
            </a:outerShdw>
          </a:effectLst>
        </p:spPr>
        <p:txBody>
          <a:bodyPr wrap="none" rtlCol="0" anchor="t">
            <a:spAutoFit/>
          </a:bodyPr>
          <a:lstStyle/>
          <a:p>
            <a:pPr algn="dist" eaLnBrk="1" hangingPunct="1"/>
            <a:r>
              <a:rPr lang="en-US" altLang="en-US" sz="2400" b="1">
                <a:solidFill>
                  <a:schemeClr val="bg1"/>
                </a:solidFill>
                <a:effectLst>
                  <a:reflection stA="45000" endPos="40000" dir="5400000" sy="-100000" algn="bl" rotWithShape="0"/>
                </a:effectLst>
                <a:sym typeface="+mn-ea"/>
              </a:rPr>
              <a:t>INTRODUCTION</a:t>
            </a:r>
          </a:p>
        </p:txBody>
      </p:sp>
      <p:sp>
        <p:nvSpPr>
          <p:cNvPr id="12" name="Oval 11"/>
          <p:cNvSpPr/>
          <p:nvPr/>
        </p:nvSpPr>
        <p:spPr>
          <a:xfrm>
            <a:off x="2513965" y="1570990"/>
            <a:ext cx="1134110" cy="113411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513965" y="2911475"/>
            <a:ext cx="1134110" cy="113411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513965" y="4290060"/>
            <a:ext cx="1134110" cy="113411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25"/>
          <p:cNvSpPr txBox="1"/>
          <p:nvPr/>
        </p:nvSpPr>
        <p:spPr>
          <a:xfrm>
            <a:off x="2611755" y="1984375"/>
            <a:ext cx="937895" cy="306705"/>
          </a:xfrm>
          <a:prstGeom prst="rect">
            <a:avLst/>
          </a:prstGeom>
          <a:noFill/>
        </p:spPr>
        <p:txBody>
          <a:bodyPr wrap="none" rtlCol="0" anchor="t">
            <a:spAutoFit/>
          </a:bodyPr>
          <a:lstStyle/>
          <a:p>
            <a:pPr eaLnBrk="1" fontAlgn="auto" hangingPunct="1">
              <a:spcBef>
                <a:spcPts val="0"/>
              </a:spcBef>
              <a:spcAft>
                <a:spcPts val="0"/>
              </a:spcAft>
              <a:defRPr/>
            </a:pPr>
            <a:r>
              <a:rPr lang="de-DE" sz="1400" b="1" dirty="0">
                <a:solidFill>
                  <a:schemeClr val="bg1"/>
                </a:solidFill>
                <a:latin typeface="Myriad Pro sg" panose="020B0503030403020204" pitchFamily="34" charset="0"/>
                <a:sym typeface="+mn-ea"/>
              </a:rPr>
              <a:t>Overview</a:t>
            </a:r>
          </a:p>
        </p:txBody>
      </p:sp>
      <p:sp>
        <p:nvSpPr>
          <p:cNvPr id="27" name="Text Box 26"/>
          <p:cNvSpPr txBox="1"/>
          <p:nvPr/>
        </p:nvSpPr>
        <p:spPr>
          <a:xfrm>
            <a:off x="2426335" y="3331845"/>
            <a:ext cx="1308735" cy="348615"/>
          </a:xfrm>
          <a:prstGeom prst="rect">
            <a:avLst/>
          </a:prstGeom>
          <a:noFill/>
        </p:spPr>
        <p:txBody>
          <a:bodyPr wrap="square" rtlCol="0" anchor="t">
            <a:spAutoFit/>
          </a:bodyPr>
          <a:lstStyle/>
          <a:p>
            <a:pPr algn="ctr" eaLnBrk="1" fontAlgn="auto" hangingPunct="1">
              <a:lnSpc>
                <a:spcPct val="60000"/>
              </a:lnSpc>
              <a:spcBef>
                <a:spcPts val="0"/>
              </a:spcBef>
              <a:spcAft>
                <a:spcPts val="0"/>
              </a:spcAft>
              <a:defRPr/>
            </a:pPr>
            <a:r>
              <a:rPr lang="de-DE" sz="1400" b="1" dirty="0">
                <a:solidFill>
                  <a:schemeClr val="bg1"/>
                </a:solidFill>
                <a:latin typeface="Myriad Pro sg" panose="020B0503030403020204" pitchFamily="34" charset="0"/>
                <a:sym typeface="+mn-ea"/>
              </a:rPr>
              <a:t>Business</a:t>
            </a:r>
          </a:p>
          <a:p>
            <a:pPr algn="ctr" eaLnBrk="1" fontAlgn="auto" hangingPunct="1">
              <a:lnSpc>
                <a:spcPct val="60000"/>
              </a:lnSpc>
              <a:spcBef>
                <a:spcPts val="0"/>
              </a:spcBef>
              <a:spcAft>
                <a:spcPts val="0"/>
              </a:spcAft>
              <a:defRPr/>
            </a:pPr>
            <a:r>
              <a:rPr lang="de-DE" sz="1400" b="1" dirty="0">
                <a:solidFill>
                  <a:schemeClr val="bg1"/>
                </a:solidFill>
                <a:latin typeface="Myriad Pro sg" panose="020B0503030403020204" pitchFamily="34" charset="0"/>
                <a:sym typeface="+mn-ea"/>
              </a:rPr>
              <a:t>Operations</a:t>
            </a:r>
          </a:p>
        </p:txBody>
      </p:sp>
      <p:sp>
        <p:nvSpPr>
          <p:cNvPr id="28" name="Text Box 27"/>
          <p:cNvSpPr txBox="1"/>
          <p:nvPr/>
        </p:nvSpPr>
        <p:spPr>
          <a:xfrm>
            <a:off x="2426335" y="4756785"/>
            <a:ext cx="1308735" cy="219710"/>
          </a:xfrm>
          <a:prstGeom prst="rect">
            <a:avLst/>
          </a:prstGeom>
          <a:noFill/>
        </p:spPr>
        <p:txBody>
          <a:bodyPr wrap="square" rtlCol="0" anchor="t">
            <a:spAutoFit/>
          </a:bodyPr>
          <a:lstStyle/>
          <a:p>
            <a:pPr algn="ctr" eaLnBrk="1" fontAlgn="auto" hangingPunct="1">
              <a:lnSpc>
                <a:spcPct val="60000"/>
              </a:lnSpc>
              <a:spcBef>
                <a:spcPts val="0"/>
              </a:spcBef>
              <a:spcAft>
                <a:spcPts val="0"/>
              </a:spcAft>
              <a:defRPr/>
            </a:pPr>
            <a:r>
              <a:rPr lang="de-DE" sz="1400" b="1" dirty="0">
                <a:solidFill>
                  <a:schemeClr val="bg1"/>
                </a:solidFill>
                <a:latin typeface="Myriad Pro sg" panose="020B0503030403020204" pitchFamily="34" charset="0"/>
                <a:sym typeface="+mn-ea"/>
              </a:rPr>
              <a:t>Strategy</a:t>
            </a:r>
          </a:p>
        </p:txBody>
      </p:sp>
      <p:sp>
        <p:nvSpPr>
          <p:cNvPr id="29" name="Freeform 28"/>
          <p:cNvSpPr/>
          <p:nvPr/>
        </p:nvSpPr>
        <p:spPr>
          <a:xfrm rot="10800000">
            <a:off x="3735070" y="1616710"/>
            <a:ext cx="5831205" cy="1042035"/>
          </a:xfrm>
          <a:custGeom>
            <a:avLst/>
            <a:gdLst>
              <a:gd name="connsiteX0" fmla="*/ 19 w 9183"/>
              <a:gd name="connsiteY0" fmla="*/ 0 h 1641"/>
              <a:gd name="connsiteX1" fmla="*/ 8366 w 9183"/>
              <a:gd name="connsiteY1" fmla="*/ 6 h 1641"/>
              <a:gd name="connsiteX2" fmla="*/ 9183 w 9183"/>
              <a:gd name="connsiteY2" fmla="*/ 824 h 1641"/>
              <a:gd name="connsiteX3" fmla="*/ 8366 w 9183"/>
              <a:gd name="connsiteY3" fmla="*/ 1641 h 1641"/>
              <a:gd name="connsiteX4" fmla="*/ 0 w 9183"/>
              <a:gd name="connsiteY4" fmla="*/ 1577 h 1641"/>
              <a:gd name="connsiteX5" fmla="*/ 19 w 9183"/>
              <a:gd name="connsiteY5" fmla="*/ 0 h 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3" h="1641">
                <a:moveTo>
                  <a:pt x="19" y="0"/>
                </a:moveTo>
                <a:lnTo>
                  <a:pt x="8366" y="6"/>
                </a:lnTo>
                <a:cubicBezTo>
                  <a:pt x="8817" y="6"/>
                  <a:pt x="9183" y="372"/>
                  <a:pt x="9183" y="824"/>
                </a:cubicBezTo>
                <a:cubicBezTo>
                  <a:pt x="9183" y="1275"/>
                  <a:pt x="8817" y="1641"/>
                  <a:pt x="8366" y="1641"/>
                </a:cubicBezTo>
                <a:lnTo>
                  <a:pt x="0" y="1577"/>
                </a:lnTo>
                <a:lnTo>
                  <a:pt x="19"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30"/>
          <p:cNvSpPr txBox="1"/>
          <p:nvPr/>
        </p:nvSpPr>
        <p:spPr>
          <a:xfrm>
            <a:off x="4027170" y="1791335"/>
            <a:ext cx="5312410" cy="737235"/>
          </a:xfrm>
          <a:prstGeom prst="rect">
            <a:avLst/>
          </a:prstGeom>
          <a:noFill/>
        </p:spPr>
        <p:txBody>
          <a:bodyPr wrap="square" rtlCol="0">
            <a:spAutoFit/>
          </a:bodyPr>
          <a:lstStyle/>
          <a:p>
            <a:r>
              <a:rPr lang="en-US" sz="1400" dirty="0">
                <a:solidFill>
                  <a:srgbClr val="060E18"/>
                </a:solidFill>
                <a:sym typeface="+mn-ea"/>
              </a:rPr>
              <a:t>The New Synergy Specialists (TNSS) Limited is a Financial Consultancy and Corporate Training  firm providing top-notch financial training and advisory to individuals, firms and organizations.</a:t>
            </a:r>
            <a:endParaRPr lang="en-US" sz="1400"/>
          </a:p>
        </p:txBody>
      </p:sp>
      <p:sp>
        <p:nvSpPr>
          <p:cNvPr id="32" name="Freeform 31"/>
          <p:cNvSpPr/>
          <p:nvPr/>
        </p:nvSpPr>
        <p:spPr>
          <a:xfrm rot="10800000">
            <a:off x="3735070" y="2997200"/>
            <a:ext cx="5829300" cy="1042035"/>
          </a:xfrm>
          <a:custGeom>
            <a:avLst/>
            <a:gdLst>
              <a:gd name="connsiteX0" fmla="*/ 16 w 9180"/>
              <a:gd name="connsiteY0" fmla="*/ 0 h 1641"/>
              <a:gd name="connsiteX1" fmla="*/ 8363 w 9180"/>
              <a:gd name="connsiteY1" fmla="*/ 6 h 1641"/>
              <a:gd name="connsiteX2" fmla="*/ 9180 w 9180"/>
              <a:gd name="connsiteY2" fmla="*/ 824 h 1641"/>
              <a:gd name="connsiteX3" fmla="*/ 8363 w 9180"/>
              <a:gd name="connsiteY3" fmla="*/ 1641 h 1641"/>
              <a:gd name="connsiteX4" fmla="*/ 0 w 9180"/>
              <a:gd name="connsiteY4" fmla="*/ 1641 h 1641"/>
              <a:gd name="connsiteX5" fmla="*/ 16 w 9180"/>
              <a:gd name="connsiteY5" fmla="*/ 0 h 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0" h="1641">
                <a:moveTo>
                  <a:pt x="16" y="0"/>
                </a:moveTo>
                <a:lnTo>
                  <a:pt x="8363" y="6"/>
                </a:lnTo>
                <a:cubicBezTo>
                  <a:pt x="8814" y="6"/>
                  <a:pt x="9180" y="372"/>
                  <a:pt x="9180" y="824"/>
                </a:cubicBezTo>
                <a:cubicBezTo>
                  <a:pt x="9180" y="1275"/>
                  <a:pt x="8814" y="1641"/>
                  <a:pt x="8363" y="1641"/>
                </a:cubicBezTo>
                <a:lnTo>
                  <a:pt x="0" y="1641"/>
                </a:lnTo>
                <a:lnTo>
                  <a:pt x="16"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32"/>
          <p:cNvSpPr txBox="1"/>
          <p:nvPr/>
        </p:nvSpPr>
        <p:spPr>
          <a:xfrm>
            <a:off x="4027170" y="3049905"/>
            <a:ext cx="5459095" cy="953135"/>
          </a:xfrm>
          <a:prstGeom prst="rect">
            <a:avLst/>
          </a:prstGeom>
          <a:noFill/>
        </p:spPr>
        <p:txBody>
          <a:bodyPr wrap="square" rtlCol="0">
            <a:spAutoFit/>
          </a:bodyPr>
          <a:lstStyle/>
          <a:p>
            <a:pPr algn="just" eaLnBrk="1" fontAlgn="auto" hangingPunct="1">
              <a:spcBef>
                <a:spcPts val="0"/>
              </a:spcBef>
              <a:spcAft>
                <a:spcPts val="0"/>
              </a:spcAft>
              <a:defRPr/>
            </a:pPr>
            <a:r>
              <a:rPr lang="en-US" sz="1400" dirty="0">
                <a:solidFill>
                  <a:srgbClr val="060E18"/>
                </a:solidFill>
                <a:sym typeface="+mn-ea"/>
              </a:rPr>
              <a:t>TNSS provides a fusion of vibrant, interactive and tailored learning solutions geared towards ensuring students’ examination success across all levels of the ACCA qualification and continuous development for professionals. </a:t>
            </a:r>
            <a:endParaRPr lang="en-US" sz="1400"/>
          </a:p>
        </p:txBody>
      </p:sp>
      <p:sp>
        <p:nvSpPr>
          <p:cNvPr id="34" name="Freeform 33"/>
          <p:cNvSpPr/>
          <p:nvPr/>
        </p:nvSpPr>
        <p:spPr>
          <a:xfrm rot="10800000">
            <a:off x="3736975" y="4247515"/>
            <a:ext cx="5829300" cy="1220470"/>
          </a:xfrm>
          <a:custGeom>
            <a:avLst/>
            <a:gdLst>
              <a:gd name="connsiteX0" fmla="*/ 16 w 9180"/>
              <a:gd name="connsiteY0" fmla="*/ 0 h 1641"/>
              <a:gd name="connsiteX1" fmla="*/ 8363 w 9180"/>
              <a:gd name="connsiteY1" fmla="*/ 6 h 1641"/>
              <a:gd name="connsiteX2" fmla="*/ 9180 w 9180"/>
              <a:gd name="connsiteY2" fmla="*/ 824 h 1641"/>
              <a:gd name="connsiteX3" fmla="*/ 8363 w 9180"/>
              <a:gd name="connsiteY3" fmla="*/ 1641 h 1641"/>
              <a:gd name="connsiteX4" fmla="*/ 0 w 9180"/>
              <a:gd name="connsiteY4" fmla="*/ 1641 h 1641"/>
              <a:gd name="connsiteX5" fmla="*/ 16 w 9180"/>
              <a:gd name="connsiteY5" fmla="*/ 0 h 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0" h="1641">
                <a:moveTo>
                  <a:pt x="16" y="0"/>
                </a:moveTo>
                <a:lnTo>
                  <a:pt x="8363" y="6"/>
                </a:lnTo>
                <a:cubicBezTo>
                  <a:pt x="8814" y="6"/>
                  <a:pt x="9180" y="372"/>
                  <a:pt x="9180" y="824"/>
                </a:cubicBezTo>
                <a:cubicBezTo>
                  <a:pt x="9180" y="1275"/>
                  <a:pt x="8814" y="1641"/>
                  <a:pt x="8363" y="1641"/>
                </a:cubicBezTo>
                <a:lnTo>
                  <a:pt x="0" y="1641"/>
                </a:lnTo>
                <a:lnTo>
                  <a:pt x="16"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34"/>
          <p:cNvSpPr txBox="1"/>
          <p:nvPr/>
        </p:nvSpPr>
        <p:spPr>
          <a:xfrm>
            <a:off x="4029075" y="4389755"/>
            <a:ext cx="5459095" cy="737235"/>
          </a:xfrm>
          <a:prstGeom prst="rect">
            <a:avLst/>
          </a:prstGeom>
          <a:noFill/>
        </p:spPr>
        <p:txBody>
          <a:bodyPr wrap="square" rtlCol="0">
            <a:spAutoFit/>
          </a:bodyPr>
          <a:lstStyle/>
          <a:p>
            <a:pPr algn="just" eaLnBrk="1" fontAlgn="auto" hangingPunct="1">
              <a:spcBef>
                <a:spcPts val="0"/>
              </a:spcBef>
              <a:spcAft>
                <a:spcPts val="0"/>
              </a:spcAft>
              <a:defRPr/>
            </a:pPr>
            <a:r>
              <a:rPr lang="en-US" sz="1400" dirty="0">
                <a:solidFill>
                  <a:srgbClr val="060E18"/>
                </a:solidFill>
                <a:sym typeface="+mn-ea"/>
              </a:rPr>
              <a:t>We are a team of passionate, qualified and highly-experienced tutors operating from a world class facility; delivering an unforgettable learning experience.  </a:t>
            </a:r>
            <a:endParaRPr lang="en-US" sz="1400"/>
          </a:p>
        </p:txBody>
      </p:sp>
      <p:sp>
        <p:nvSpPr>
          <p:cNvPr id="36" name="Text Box 35"/>
          <p:cNvSpPr txBox="1"/>
          <p:nvPr/>
        </p:nvSpPr>
        <p:spPr>
          <a:xfrm>
            <a:off x="5239703" y="5095240"/>
            <a:ext cx="2887345" cy="352425"/>
          </a:xfrm>
          <a:prstGeom prst="rect">
            <a:avLst/>
          </a:prstGeom>
          <a:noFill/>
        </p:spPr>
        <p:txBody>
          <a:bodyPr wrap="none" rtlCol="0" anchor="t">
            <a:spAutoFit/>
          </a:bodyPr>
          <a:lstStyle/>
          <a:p>
            <a:pPr marL="0" lvl="1" algn="ctr">
              <a:lnSpc>
                <a:spcPct val="50000"/>
              </a:lnSpc>
              <a:spcBef>
                <a:spcPts val="600"/>
              </a:spcBef>
              <a:buClr>
                <a:srgbClr val="CF1C23"/>
              </a:buClr>
              <a:buSzPct val="120000"/>
              <a:tabLst>
                <a:tab pos="358775" algn="l"/>
              </a:tabLst>
              <a:defRPr/>
            </a:pPr>
            <a:r>
              <a:rPr lang="en-US" sz="1200" dirty="0">
                <a:solidFill>
                  <a:srgbClr val="060E18"/>
                </a:solidFill>
                <a:sym typeface="+mn-ea"/>
              </a:rPr>
              <a:t>With TNSS, </a:t>
            </a:r>
            <a:r>
              <a:rPr lang="en-US" sz="1200" b="1" dirty="0">
                <a:latin typeface="Myriad Pro sg" panose="020B0503030403020204" pitchFamily="34" charset="0"/>
                <a:sym typeface="+mn-ea"/>
              </a:rPr>
              <a:t>when students enter to learn;</a:t>
            </a:r>
          </a:p>
          <a:p>
            <a:pPr marL="0" lvl="1" algn="ctr">
              <a:lnSpc>
                <a:spcPct val="50000"/>
              </a:lnSpc>
              <a:spcBef>
                <a:spcPts val="600"/>
              </a:spcBef>
              <a:buClr>
                <a:srgbClr val="CF1C23"/>
              </a:buClr>
              <a:buSzPct val="120000"/>
              <a:tabLst>
                <a:tab pos="358775" algn="l"/>
              </a:tabLst>
              <a:defRPr/>
            </a:pPr>
            <a:r>
              <a:rPr lang="en-US" sz="1200" b="1" dirty="0">
                <a:latin typeface="Myriad Pro sg" panose="020B0503030403020204" pitchFamily="34" charset="0"/>
                <a:sym typeface="+mn-ea"/>
              </a:rPr>
              <a:t>they leave with a lot of  achievements. </a:t>
            </a:r>
            <a:endParaRPr lang="en-US" sz="1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p:nvPr/>
        </p:nvSpPr>
        <p:spPr>
          <a:xfrm>
            <a:off x="548005" y="4037965"/>
            <a:ext cx="2734945" cy="213741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rot="19380000">
            <a:off x="3288030" y="-22860"/>
            <a:ext cx="608330" cy="954405"/>
          </a:xfrm>
          <a:custGeom>
            <a:avLst/>
            <a:gdLst>
              <a:gd name="connsiteX0" fmla="*/ 0 w 1405"/>
              <a:gd name="connsiteY0" fmla="*/ 1623 h 2204"/>
              <a:gd name="connsiteX1" fmla="*/ 622 w 1405"/>
              <a:gd name="connsiteY1" fmla="*/ 809 h 2204"/>
              <a:gd name="connsiteX2" fmla="*/ 1379 w 1405"/>
              <a:gd name="connsiteY2" fmla="*/ 0 h 2204"/>
              <a:gd name="connsiteX3" fmla="*/ 1391 w 1405"/>
              <a:gd name="connsiteY3" fmla="*/ 1496 h 2204"/>
              <a:gd name="connsiteX4" fmla="*/ 0 w 1405"/>
              <a:gd name="connsiteY4" fmla="*/ 1623 h 2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 h="2204">
                <a:moveTo>
                  <a:pt x="0" y="1623"/>
                </a:moveTo>
                <a:cubicBezTo>
                  <a:pt x="28" y="1193"/>
                  <a:pt x="249" y="1012"/>
                  <a:pt x="622" y="809"/>
                </a:cubicBezTo>
                <a:cubicBezTo>
                  <a:pt x="1112" y="543"/>
                  <a:pt x="1304" y="264"/>
                  <a:pt x="1379" y="0"/>
                </a:cubicBezTo>
                <a:cubicBezTo>
                  <a:pt x="1379" y="229"/>
                  <a:pt x="1429" y="1270"/>
                  <a:pt x="1391" y="1496"/>
                </a:cubicBezTo>
                <a:cubicBezTo>
                  <a:pt x="1197" y="2631"/>
                  <a:pt x="26" y="2193"/>
                  <a:pt x="0" y="1623"/>
                </a:cubicBezTo>
                <a:close/>
              </a:path>
            </a:pathLst>
          </a:custGeom>
          <a:gradFill>
            <a:gsLst>
              <a:gs pos="0">
                <a:schemeClr val="accent1">
                  <a:lumMod val="75000"/>
                </a:schemeClr>
              </a:gs>
              <a:gs pos="100000">
                <a:srgbClr val="0E2557"/>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1135380" y="6549390"/>
            <a:ext cx="1107440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rot="5400000">
            <a:off x="309880" y="5715635"/>
            <a:ext cx="883285" cy="1386205"/>
          </a:xfrm>
          <a:custGeom>
            <a:avLst/>
            <a:gdLst>
              <a:gd name="connsiteX0" fmla="*/ 0 w 6919"/>
              <a:gd name="connsiteY0" fmla="*/ 8072 h 10859"/>
              <a:gd name="connsiteX1" fmla="*/ 3095 w 6919"/>
              <a:gd name="connsiteY1" fmla="*/ 4025 h 10859"/>
              <a:gd name="connsiteX2" fmla="*/ 6859 w 6919"/>
              <a:gd name="connsiteY2" fmla="*/ 0 h 10859"/>
              <a:gd name="connsiteX3" fmla="*/ 6919 w 6919"/>
              <a:gd name="connsiteY3" fmla="*/ 7442 h 10859"/>
              <a:gd name="connsiteX4" fmla="*/ 3095 w 6919"/>
              <a:gd name="connsiteY4" fmla="*/ 10859 h 10859"/>
              <a:gd name="connsiteX5" fmla="*/ 0 w 6919"/>
              <a:gd name="connsiteY5" fmla="*/ 8072 h 1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9" h="10859">
                <a:moveTo>
                  <a:pt x="0" y="8072"/>
                </a:moveTo>
                <a:cubicBezTo>
                  <a:pt x="139" y="5934"/>
                  <a:pt x="1238" y="5032"/>
                  <a:pt x="3095" y="4025"/>
                </a:cubicBezTo>
                <a:cubicBezTo>
                  <a:pt x="5532" y="2703"/>
                  <a:pt x="6485" y="1314"/>
                  <a:pt x="6859" y="0"/>
                </a:cubicBezTo>
                <a:cubicBezTo>
                  <a:pt x="6859" y="1139"/>
                  <a:pt x="6919" y="6303"/>
                  <a:pt x="6919" y="7442"/>
                </a:cubicBezTo>
                <a:cubicBezTo>
                  <a:pt x="6919" y="9329"/>
                  <a:pt x="5207" y="10859"/>
                  <a:pt x="3095" y="10859"/>
                </a:cubicBezTo>
                <a:cubicBezTo>
                  <a:pt x="983" y="10859"/>
                  <a:pt x="23" y="9560"/>
                  <a:pt x="0" y="8072"/>
                </a:cubicBezTo>
                <a:close/>
              </a:path>
            </a:pathLst>
          </a:custGeom>
          <a:gradFill>
            <a:gsLst>
              <a:gs pos="0">
                <a:schemeClr val="accent1">
                  <a:lumMod val="75000"/>
                </a:schemeClr>
              </a:gs>
              <a:gs pos="100000">
                <a:srgbClr val="0E2557"/>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3"/>
          <p:cNvSpPr>
            <a:spLocks noChangeArrowheads="1"/>
          </p:cNvSpPr>
          <p:nvPr/>
        </p:nvSpPr>
        <p:spPr bwMode="auto">
          <a:xfrm>
            <a:off x="1824355" y="6587490"/>
            <a:ext cx="32893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fontAlgn="auto" hangingPunct="1">
              <a:lnSpc>
                <a:spcPct val="70000"/>
              </a:lnSpc>
              <a:spcBef>
                <a:spcPts val="0"/>
              </a:spcBef>
              <a:spcAft>
                <a:spcPts val="0"/>
              </a:spcAft>
              <a:defRPr/>
            </a:pPr>
            <a:r>
              <a:rPr lang="en-US" altLang="en-US" sz="1600" dirty="0">
                <a:solidFill>
                  <a:schemeClr val="tx1"/>
                </a:solidFill>
              </a:rPr>
              <a:t>www.thenewsynergyspecialist.com</a:t>
            </a:r>
          </a:p>
        </p:txBody>
      </p:sp>
      <p:sp>
        <p:nvSpPr>
          <p:cNvPr id="7" name="Rectangle 3"/>
          <p:cNvSpPr>
            <a:spLocks noChangeArrowheads="1"/>
          </p:cNvSpPr>
          <p:nvPr/>
        </p:nvSpPr>
        <p:spPr bwMode="auto">
          <a:xfrm>
            <a:off x="8488045" y="6587490"/>
            <a:ext cx="32893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fontAlgn="auto" hangingPunct="1">
              <a:lnSpc>
                <a:spcPct val="70000"/>
              </a:lnSpc>
              <a:spcBef>
                <a:spcPts val="0"/>
              </a:spcBef>
              <a:spcAft>
                <a:spcPts val="0"/>
              </a:spcAft>
              <a:defRPr/>
            </a:pPr>
            <a:r>
              <a:rPr lang="en-US" altLang="en-US" sz="1600" dirty="0">
                <a:solidFill>
                  <a:schemeClr val="accent1">
                    <a:lumMod val="50000"/>
                  </a:schemeClr>
                </a:solidFill>
              </a:rPr>
              <a:t>...enter to learn, live to achieve</a:t>
            </a:r>
          </a:p>
        </p:txBody>
      </p:sp>
      <p:pic>
        <p:nvPicPr>
          <p:cNvPr id="8" name="Content Placeholder 7" descr="MARKETING PLAN new-26"/>
          <p:cNvPicPr>
            <a:picLocks noGrp="1" noChangeAspect="1"/>
          </p:cNvPicPr>
          <p:nvPr>
            <p:ph sz="half" idx="1"/>
          </p:nvPr>
        </p:nvPicPr>
        <p:blipFill>
          <a:blip r:embed="rId2"/>
          <a:stretch>
            <a:fillRect/>
          </a:stretch>
        </p:blipFill>
        <p:spPr>
          <a:xfrm>
            <a:off x="8938260" y="285115"/>
            <a:ext cx="3133090" cy="709930"/>
          </a:xfrm>
          <a:prstGeom prst="rect">
            <a:avLst/>
          </a:prstGeom>
        </p:spPr>
      </p:pic>
      <p:sp>
        <p:nvSpPr>
          <p:cNvPr id="2" name="Freeform 1"/>
          <p:cNvSpPr/>
          <p:nvPr/>
        </p:nvSpPr>
        <p:spPr>
          <a:xfrm>
            <a:off x="-32385" y="285115"/>
            <a:ext cx="3644900" cy="720090"/>
          </a:xfrm>
          <a:custGeom>
            <a:avLst/>
            <a:gdLst>
              <a:gd name="connsiteX0" fmla="*/ 0 w 5740"/>
              <a:gd name="connsiteY0" fmla="*/ 17 h 1134"/>
              <a:gd name="connsiteX1" fmla="*/ 5060 w 5740"/>
              <a:gd name="connsiteY1" fmla="*/ 0 h 1134"/>
              <a:gd name="connsiteX2" fmla="*/ 5740 w 5740"/>
              <a:gd name="connsiteY2" fmla="*/ 1134 h 1134"/>
              <a:gd name="connsiteX3" fmla="*/ 0 w 5740"/>
              <a:gd name="connsiteY3" fmla="*/ 1134 h 1134"/>
              <a:gd name="connsiteX4" fmla="*/ 0 w 5740"/>
              <a:gd name="connsiteY4" fmla="*/ 17 h 1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0" h="1134">
                <a:moveTo>
                  <a:pt x="0" y="17"/>
                </a:moveTo>
                <a:lnTo>
                  <a:pt x="5060" y="0"/>
                </a:lnTo>
                <a:cubicBezTo>
                  <a:pt x="5036" y="738"/>
                  <a:pt x="5298" y="976"/>
                  <a:pt x="5740" y="1134"/>
                </a:cubicBezTo>
                <a:lnTo>
                  <a:pt x="0" y="1134"/>
                </a:lnTo>
                <a:lnTo>
                  <a:pt x="0" y="17"/>
                </a:lnTo>
                <a:close/>
              </a:path>
            </a:pathLst>
          </a:custGeom>
          <a:gradFill>
            <a:gsLst>
              <a:gs pos="0">
                <a:schemeClr val="accent1">
                  <a:lumMod val="75000"/>
                </a:schemeClr>
              </a:gs>
              <a:gs pos="99000">
                <a:srgbClr val="0E2557"/>
              </a:gs>
            </a:gsLst>
            <a:lin ang="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2"/>
          <p:cNvSpPr txBox="1"/>
          <p:nvPr/>
        </p:nvSpPr>
        <p:spPr>
          <a:xfrm>
            <a:off x="499745" y="421005"/>
            <a:ext cx="1925955" cy="460375"/>
          </a:xfrm>
          <a:prstGeom prst="rect">
            <a:avLst/>
          </a:prstGeom>
          <a:noFill/>
          <a:effectLst>
            <a:outerShdw blurRad="533400" dist="50800" dir="5820000" algn="ctr" rotWithShape="0">
              <a:srgbClr val="000000">
                <a:alpha val="94000"/>
              </a:srgbClr>
            </a:outerShdw>
          </a:effectLst>
        </p:spPr>
        <p:txBody>
          <a:bodyPr wrap="none" rtlCol="0" anchor="t">
            <a:spAutoFit/>
          </a:bodyPr>
          <a:lstStyle/>
          <a:p>
            <a:pPr algn="dist" eaLnBrk="1" hangingPunct="1"/>
            <a:r>
              <a:rPr lang="en-US" altLang="en-US" sz="2400" b="1">
                <a:solidFill>
                  <a:schemeClr val="bg1"/>
                </a:solidFill>
                <a:effectLst>
                  <a:reflection stA="45000" endPos="40000" dir="5400000" sy="-100000" algn="bl" rotWithShape="0"/>
                </a:effectLst>
                <a:sym typeface="+mn-ea"/>
              </a:rPr>
              <a:t>WHO WE ARE</a:t>
            </a:r>
          </a:p>
        </p:txBody>
      </p:sp>
      <p:pic>
        <p:nvPicPr>
          <p:cNvPr id="19" name="Picture 18" descr="elephant-2611678_1920"/>
          <p:cNvPicPr>
            <a:picLocks noChangeAspect="1"/>
          </p:cNvPicPr>
          <p:nvPr/>
        </p:nvPicPr>
        <p:blipFill>
          <a:blip r:embed="rId3"/>
          <a:stretch>
            <a:fillRect/>
          </a:stretch>
        </p:blipFill>
        <p:spPr>
          <a:xfrm>
            <a:off x="3371215" y="1188720"/>
            <a:ext cx="2735580" cy="2735580"/>
          </a:xfrm>
          <a:prstGeom prst="rect">
            <a:avLst/>
          </a:prstGeom>
        </p:spPr>
      </p:pic>
      <p:pic>
        <p:nvPicPr>
          <p:cNvPr id="20" name="Picture 19" descr="elephant-2"/>
          <p:cNvPicPr>
            <a:picLocks noChangeAspect="1"/>
          </p:cNvPicPr>
          <p:nvPr/>
        </p:nvPicPr>
        <p:blipFill>
          <a:blip r:embed="rId4"/>
          <a:stretch>
            <a:fillRect/>
          </a:stretch>
        </p:blipFill>
        <p:spPr>
          <a:xfrm>
            <a:off x="8999220" y="1188720"/>
            <a:ext cx="2734310" cy="2734310"/>
          </a:xfrm>
          <a:prstGeom prst="rect">
            <a:avLst/>
          </a:prstGeom>
        </p:spPr>
      </p:pic>
      <p:pic>
        <p:nvPicPr>
          <p:cNvPr id="21" name="Picture 20" descr="elephant-261167"/>
          <p:cNvPicPr>
            <a:picLocks noChangeAspect="1"/>
          </p:cNvPicPr>
          <p:nvPr/>
        </p:nvPicPr>
        <p:blipFill>
          <a:blip r:embed="rId5"/>
          <a:stretch>
            <a:fillRect/>
          </a:stretch>
        </p:blipFill>
        <p:spPr>
          <a:xfrm>
            <a:off x="547370" y="1188720"/>
            <a:ext cx="2734945" cy="2734945"/>
          </a:xfrm>
          <a:prstGeom prst="rect">
            <a:avLst/>
          </a:prstGeom>
        </p:spPr>
      </p:pic>
      <p:sp>
        <p:nvSpPr>
          <p:cNvPr id="23" name="Text Box 22"/>
          <p:cNvSpPr txBox="1"/>
          <p:nvPr/>
        </p:nvSpPr>
        <p:spPr>
          <a:xfrm>
            <a:off x="1302068" y="2315210"/>
            <a:ext cx="1225550" cy="694055"/>
          </a:xfrm>
          <a:prstGeom prst="rect">
            <a:avLst/>
          </a:prstGeom>
          <a:noFill/>
          <a:effectLst>
            <a:outerShdw dist="50800" dir="5820000" sx="1000" sy="1000" algn="ctr" rotWithShape="0">
              <a:srgbClr val="000000">
                <a:alpha val="100000"/>
              </a:srgbClr>
            </a:outerShdw>
          </a:effectLst>
        </p:spPr>
        <p:txBody>
          <a:bodyPr wrap="none" rtlCol="0" anchor="t">
            <a:spAutoFit/>
          </a:bodyPr>
          <a:lstStyle/>
          <a:p>
            <a:pPr algn="ctr" eaLnBrk="1" hangingPunct="1">
              <a:lnSpc>
                <a:spcPct val="70000"/>
              </a:lnSpc>
            </a:pPr>
            <a:r>
              <a:rPr lang="en-US" altLang="en-US" sz="2800" b="1">
                <a:solidFill>
                  <a:schemeClr val="bg1"/>
                </a:solidFill>
                <a:effectLst>
                  <a:reflection endPos="0" dir="5400000" sy="-100000" algn="bl" rotWithShape="0"/>
                </a:effectLst>
                <a:sym typeface="+mn-ea"/>
              </a:rPr>
              <a:t>OUR</a:t>
            </a:r>
          </a:p>
          <a:p>
            <a:pPr algn="ctr" eaLnBrk="1" hangingPunct="1">
              <a:lnSpc>
                <a:spcPct val="70000"/>
              </a:lnSpc>
            </a:pPr>
            <a:r>
              <a:rPr lang="en-US" altLang="en-US" sz="2800" b="1">
                <a:solidFill>
                  <a:schemeClr val="bg1"/>
                </a:solidFill>
                <a:effectLst>
                  <a:reflection endPos="0" dir="5400000" sy="-100000" algn="bl" rotWithShape="0"/>
                </a:effectLst>
                <a:sym typeface="+mn-ea"/>
              </a:rPr>
              <a:t>VISION</a:t>
            </a:r>
          </a:p>
        </p:txBody>
      </p:sp>
      <p:sp>
        <p:nvSpPr>
          <p:cNvPr id="25" name="Rectangle 24"/>
          <p:cNvSpPr/>
          <p:nvPr/>
        </p:nvSpPr>
        <p:spPr>
          <a:xfrm>
            <a:off x="3371850" y="4037965"/>
            <a:ext cx="2734945" cy="213741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IMG_2071"/>
          <p:cNvPicPr>
            <a:picLocks noChangeAspect="1"/>
          </p:cNvPicPr>
          <p:nvPr/>
        </p:nvPicPr>
        <p:blipFill>
          <a:blip r:embed="rId6"/>
          <a:srcRect l="9053" r="25530"/>
          <a:stretch>
            <a:fillRect/>
          </a:stretch>
        </p:blipFill>
        <p:spPr>
          <a:xfrm>
            <a:off x="6176010" y="1188720"/>
            <a:ext cx="2734945" cy="2734945"/>
          </a:xfrm>
          <a:prstGeom prst="rect">
            <a:avLst/>
          </a:prstGeom>
          <a:noFill/>
        </p:spPr>
      </p:pic>
      <p:sp>
        <p:nvSpPr>
          <p:cNvPr id="37" name="Rectangle 36"/>
          <p:cNvSpPr/>
          <p:nvPr/>
        </p:nvSpPr>
        <p:spPr>
          <a:xfrm>
            <a:off x="6176010" y="4037965"/>
            <a:ext cx="2734945" cy="213741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998585" y="4037965"/>
            <a:ext cx="2734945" cy="213741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38"/>
          <p:cNvSpPr txBox="1"/>
          <p:nvPr/>
        </p:nvSpPr>
        <p:spPr>
          <a:xfrm>
            <a:off x="3987801" y="2315210"/>
            <a:ext cx="1494155" cy="694055"/>
          </a:xfrm>
          <a:prstGeom prst="rect">
            <a:avLst/>
          </a:prstGeom>
          <a:noFill/>
          <a:effectLst>
            <a:outerShdw dist="50800" dir="5820000" sx="1000" sy="1000" algn="ctr" rotWithShape="0">
              <a:srgbClr val="000000">
                <a:alpha val="100000"/>
              </a:srgbClr>
            </a:outerShdw>
          </a:effectLst>
        </p:spPr>
        <p:txBody>
          <a:bodyPr wrap="none" rtlCol="0" anchor="t">
            <a:spAutoFit/>
          </a:bodyPr>
          <a:lstStyle/>
          <a:p>
            <a:pPr algn="ctr" eaLnBrk="1" hangingPunct="1">
              <a:lnSpc>
                <a:spcPct val="70000"/>
              </a:lnSpc>
            </a:pPr>
            <a:r>
              <a:rPr lang="en-US" altLang="en-US" sz="2800" b="1">
                <a:solidFill>
                  <a:schemeClr val="bg1"/>
                </a:solidFill>
                <a:effectLst>
                  <a:reflection endPos="0" dir="5400000" sy="-100000" algn="bl" rotWithShape="0"/>
                </a:effectLst>
                <a:sym typeface="+mn-ea"/>
              </a:rPr>
              <a:t>OUR</a:t>
            </a:r>
          </a:p>
          <a:p>
            <a:pPr algn="ctr" eaLnBrk="1" hangingPunct="1">
              <a:lnSpc>
                <a:spcPct val="70000"/>
              </a:lnSpc>
            </a:pPr>
            <a:r>
              <a:rPr lang="en-US" altLang="en-US" sz="2800" b="1">
                <a:solidFill>
                  <a:schemeClr val="bg1"/>
                </a:solidFill>
                <a:effectLst>
                  <a:reflection endPos="0" dir="5400000" sy="-100000" algn="bl" rotWithShape="0"/>
                </a:effectLst>
                <a:sym typeface="+mn-ea"/>
              </a:rPr>
              <a:t>MISSION</a:t>
            </a:r>
          </a:p>
        </p:txBody>
      </p:sp>
      <p:sp>
        <p:nvSpPr>
          <p:cNvPr id="41" name="Rectangle 40"/>
          <p:cNvSpPr/>
          <p:nvPr/>
        </p:nvSpPr>
        <p:spPr>
          <a:xfrm>
            <a:off x="6181725" y="1183005"/>
            <a:ext cx="2717165" cy="2748280"/>
          </a:xfrm>
          <a:prstGeom prst="rect">
            <a:avLst/>
          </a:prstGeom>
          <a:solidFill>
            <a:srgbClr val="060969">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41"/>
          <p:cNvSpPr txBox="1"/>
          <p:nvPr/>
        </p:nvSpPr>
        <p:spPr>
          <a:xfrm>
            <a:off x="6490654" y="2315210"/>
            <a:ext cx="2100580" cy="694055"/>
          </a:xfrm>
          <a:prstGeom prst="rect">
            <a:avLst/>
          </a:prstGeom>
          <a:noFill/>
          <a:effectLst>
            <a:outerShdw dist="50800" dir="5820000" sx="1000" sy="1000" algn="ctr" rotWithShape="0">
              <a:srgbClr val="000000">
                <a:alpha val="100000"/>
              </a:srgbClr>
            </a:outerShdw>
          </a:effectLst>
        </p:spPr>
        <p:txBody>
          <a:bodyPr wrap="none" rtlCol="0" anchor="t">
            <a:spAutoFit/>
          </a:bodyPr>
          <a:lstStyle/>
          <a:p>
            <a:pPr algn="ctr" eaLnBrk="1" hangingPunct="1">
              <a:lnSpc>
                <a:spcPct val="70000"/>
              </a:lnSpc>
            </a:pPr>
            <a:r>
              <a:rPr lang="en-US" altLang="en-US" sz="2800" b="1">
                <a:solidFill>
                  <a:schemeClr val="bg1"/>
                </a:solidFill>
                <a:effectLst>
                  <a:reflection endPos="0" dir="5400000" sy="-100000" algn="bl" rotWithShape="0"/>
                </a:effectLst>
                <a:sym typeface="+mn-ea"/>
              </a:rPr>
              <a:t>OUR</a:t>
            </a:r>
          </a:p>
          <a:p>
            <a:pPr algn="ctr" eaLnBrk="1" hangingPunct="1">
              <a:lnSpc>
                <a:spcPct val="70000"/>
              </a:lnSpc>
            </a:pPr>
            <a:r>
              <a:rPr lang="en-US" altLang="en-US" sz="2800" b="1">
                <a:solidFill>
                  <a:schemeClr val="bg1"/>
                </a:solidFill>
                <a:effectLst>
                  <a:reflection endPos="0" dir="5400000" sy="-100000" algn="bl" rotWithShape="0"/>
                </a:effectLst>
                <a:sym typeface="+mn-ea"/>
              </a:rPr>
              <a:t>INSTITUTION</a:t>
            </a:r>
          </a:p>
        </p:txBody>
      </p:sp>
      <p:sp>
        <p:nvSpPr>
          <p:cNvPr id="43" name="Text Box 42"/>
          <p:cNvSpPr txBox="1"/>
          <p:nvPr/>
        </p:nvSpPr>
        <p:spPr>
          <a:xfrm>
            <a:off x="9376412" y="2315210"/>
            <a:ext cx="1978025" cy="694055"/>
          </a:xfrm>
          <a:prstGeom prst="rect">
            <a:avLst/>
          </a:prstGeom>
          <a:noFill/>
          <a:effectLst>
            <a:outerShdw dist="50800" dir="5820000" sx="1000" sy="1000" algn="ctr" rotWithShape="0">
              <a:srgbClr val="000000">
                <a:alpha val="100000"/>
              </a:srgbClr>
            </a:outerShdw>
          </a:effectLst>
        </p:spPr>
        <p:txBody>
          <a:bodyPr wrap="none" rtlCol="0" anchor="t">
            <a:spAutoFit/>
          </a:bodyPr>
          <a:lstStyle/>
          <a:p>
            <a:pPr algn="ctr" eaLnBrk="1" hangingPunct="1">
              <a:lnSpc>
                <a:spcPct val="70000"/>
              </a:lnSpc>
            </a:pPr>
            <a:r>
              <a:rPr lang="en-US" altLang="en-US" sz="2800" b="1">
                <a:solidFill>
                  <a:schemeClr val="bg1"/>
                </a:solidFill>
                <a:effectLst>
                  <a:reflection endPos="0" dir="5400000" sy="-100000" algn="bl" rotWithShape="0"/>
                </a:effectLst>
                <a:sym typeface="+mn-ea"/>
              </a:rPr>
              <a:t>OUR</a:t>
            </a:r>
          </a:p>
          <a:p>
            <a:pPr algn="ctr" eaLnBrk="1" hangingPunct="1">
              <a:lnSpc>
                <a:spcPct val="70000"/>
              </a:lnSpc>
            </a:pPr>
            <a:r>
              <a:rPr lang="en-US" altLang="en-US" sz="2800" b="1">
                <a:solidFill>
                  <a:schemeClr val="bg1"/>
                </a:solidFill>
                <a:effectLst>
                  <a:reflection endPos="0" dir="5400000" sy="-100000" algn="bl" rotWithShape="0"/>
                </a:effectLst>
                <a:sym typeface="+mn-ea"/>
              </a:rPr>
              <a:t>EXPERIENCE</a:t>
            </a:r>
          </a:p>
        </p:txBody>
      </p:sp>
      <p:sp>
        <p:nvSpPr>
          <p:cNvPr id="45" name="Text Box 44"/>
          <p:cNvSpPr txBox="1"/>
          <p:nvPr/>
        </p:nvSpPr>
        <p:spPr>
          <a:xfrm>
            <a:off x="601980" y="4284345"/>
            <a:ext cx="2626995" cy="1322070"/>
          </a:xfrm>
          <a:prstGeom prst="rect">
            <a:avLst/>
          </a:prstGeom>
          <a:noFill/>
        </p:spPr>
        <p:txBody>
          <a:bodyPr wrap="square" rtlCol="0">
            <a:spAutoFit/>
          </a:bodyPr>
          <a:lstStyle/>
          <a:p>
            <a:pPr algn="ctr"/>
            <a:r>
              <a:rPr lang="en-GB" altLang="en-US" sz="1600" i="1" dirty="0">
                <a:sym typeface="+mn-ea"/>
              </a:rPr>
              <a:t>To become the service provider of choice for professional and corporate learning solutions; adding value to our clients.</a:t>
            </a:r>
            <a:endParaRPr lang="en-US" sz="1600"/>
          </a:p>
        </p:txBody>
      </p:sp>
      <p:sp>
        <p:nvSpPr>
          <p:cNvPr id="46" name="Text Box 45"/>
          <p:cNvSpPr txBox="1"/>
          <p:nvPr/>
        </p:nvSpPr>
        <p:spPr>
          <a:xfrm>
            <a:off x="3421380" y="4284345"/>
            <a:ext cx="2626995" cy="1568450"/>
          </a:xfrm>
          <a:prstGeom prst="rect">
            <a:avLst/>
          </a:prstGeom>
          <a:noFill/>
        </p:spPr>
        <p:txBody>
          <a:bodyPr wrap="square" rtlCol="0">
            <a:spAutoFit/>
          </a:bodyPr>
          <a:lstStyle/>
          <a:p>
            <a:pPr algn="ctr" eaLnBrk="1" hangingPunct="1"/>
            <a:r>
              <a:rPr lang="en-GB" altLang="en-US" sz="1600" i="1" dirty="0">
                <a:sym typeface="+mn-ea"/>
              </a:rPr>
              <a:t>We provide top-notch learning and business solutions to individuals and organizations delivered through experience, passion and innovation.</a:t>
            </a:r>
            <a:endParaRPr lang="en-US" sz="1600" i="1"/>
          </a:p>
        </p:txBody>
      </p:sp>
      <p:sp>
        <p:nvSpPr>
          <p:cNvPr id="47" name="Text Box 46"/>
          <p:cNvSpPr txBox="1"/>
          <p:nvPr/>
        </p:nvSpPr>
        <p:spPr>
          <a:xfrm>
            <a:off x="6226810" y="4284345"/>
            <a:ext cx="2626995" cy="583565"/>
          </a:xfrm>
          <a:prstGeom prst="rect">
            <a:avLst/>
          </a:prstGeom>
          <a:noFill/>
        </p:spPr>
        <p:txBody>
          <a:bodyPr wrap="square" rtlCol="0">
            <a:spAutoFit/>
          </a:bodyPr>
          <a:lstStyle/>
          <a:p>
            <a:pPr algn="ctr" eaLnBrk="1" hangingPunct="1"/>
            <a:r>
              <a:rPr lang="en-GB" altLang="en-US" sz="1600" i="1" dirty="0">
                <a:sym typeface="+mn-ea"/>
              </a:rPr>
              <a:t>Finance</a:t>
            </a:r>
          </a:p>
          <a:p>
            <a:pPr algn="ctr" eaLnBrk="1" hangingPunct="1"/>
            <a:r>
              <a:rPr lang="en-GB" altLang="en-US" sz="1600" i="1" dirty="0">
                <a:sym typeface="+mn-ea"/>
              </a:rPr>
              <a:t>Professional Refinery.</a:t>
            </a:r>
            <a:endParaRPr lang="en-US" sz="1600" i="1"/>
          </a:p>
        </p:txBody>
      </p:sp>
      <p:sp>
        <p:nvSpPr>
          <p:cNvPr id="48" name="Text Box 47"/>
          <p:cNvSpPr txBox="1"/>
          <p:nvPr/>
        </p:nvSpPr>
        <p:spPr>
          <a:xfrm>
            <a:off x="9051925" y="4284345"/>
            <a:ext cx="2626995" cy="583565"/>
          </a:xfrm>
          <a:prstGeom prst="rect">
            <a:avLst/>
          </a:prstGeom>
          <a:noFill/>
        </p:spPr>
        <p:txBody>
          <a:bodyPr wrap="square" rtlCol="0">
            <a:spAutoFit/>
          </a:bodyPr>
          <a:lstStyle/>
          <a:p>
            <a:pPr algn="ctr" eaLnBrk="1" hangingPunct="1"/>
            <a:r>
              <a:rPr lang="en-GB" altLang="en-US" sz="1600" i="1" dirty="0">
                <a:sym typeface="+mn-ea"/>
              </a:rPr>
              <a:t>Combined total of over 80 years’ experience</a:t>
            </a:r>
            <a:endParaRPr lang="en-US" sz="1600" i="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1628775" y="3644900"/>
            <a:ext cx="2734945" cy="21374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rot="19380000">
            <a:off x="3288030" y="-22860"/>
            <a:ext cx="608330" cy="954405"/>
          </a:xfrm>
          <a:custGeom>
            <a:avLst/>
            <a:gdLst>
              <a:gd name="connsiteX0" fmla="*/ 0 w 1405"/>
              <a:gd name="connsiteY0" fmla="*/ 1623 h 2204"/>
              <a:gd name="connsiteX1" fmla="*/ 622 w 1405"/>
              <a:gd name="connsiteY1" fmla="*/ 809 h 2204"/>
              <a:gd name="connsiteX2" fmla="*/ 1379 w 1405"/>
              <a:gd name="connsiteY2" fmla="*/ 0 h 2204"/>
              <a:gd name="connsiteX3" fmla="*/ 1391 w 1405"/>
              <a:gd name="connsiteY3" fmla="*/ 1496 h 2204"/>
              <a:gd name="connsiteX4" fmla="*/ 0 w 1405"/>
              <a:gd name="connsiteY4" fmla="*/ 1623 h 2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 h="2204">
                <a:moveTo>
                  <a:pt x="0" y="1623"/>
                </a:moveTo>
                <a:cubicBezTo>
                  <a:pt x="28" y="1193"/>
                  <a:pt x="249" y="1012"/>
                  <a:pt x="622" y="809"/>
                </a:cubicBezTo>
                <a:cubicBezTo>
                  <a:pt x="1112" y="543"/>
                  <a:pt x="1304" y="264"/>
                  <a:pt x="1379" y="0"/>
                </a:cubicBezTo>
                <a:cubicBezTo>
                  <a:pt x="1379" y="229"/>
                  <a:pt x="1429" y="1270"/>
                  <a:pt x="1391" y="1496"/>
                </a:cubicBezTo>
                <a:cubicBezTo>
                  <a:pt x="1197" y="2631"/>
                  <a:pt x="26" y="2193"/>
                  <a:pt x="0" y="1623"/>
                </a:cubicBezTo>
                <a:close/>
              </a:path>
            </a:pathLst>
          </a:custGeom>
          <a:gradFill>
            <a:gsLst>
              <a:gs pos="0">
                <a:schemeClr val="accent1">
                  <a:lumMod val="75000"/>
                </a:schemeClr>
              </a:gs>
              <a:gs pos="100000">
                <a:srgbClr val="0E2557"/>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1135380" y="6549390"/>
            <a:ext cx="1107440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rot="5400000">
            <a:off x="309880" y="5715635"/>
            <a:ext cx="883285" cy="1386205"/>
          </a:xfrm>
          <a:custGeom>
            <a:avLst/>
            <a:gdLst>
              <a:gd name="connsiteX0" fmla="*/ 0 w 6919"/>
              <a:gd name="connsiteY0" fmla="*/ 8072 h 10859"/>
              <a:gd name="connsiteX1" fmla="*/ 3095 w 6919"/>
              <a:gd name="connsiteY1" fmla="*/ 4025 h 10859"/>
              <a:gd name="connsiteX2" fmla="*/ 6859 w 6919"/>
              <a:gd name="connsiteY2" fmla="*/ 0 h 10859"/>
              <a:gd name="connsiteX3" fmla="*/ 6919 w 6919"/>
              <a:gd name="connsiteY3" fmla="*/ 7442 h 10859"/>
              <a:gd name="connsiteX4" fmla="*/ 3095 w 6919"/>
              <a:gd name="connsiteY4" fmla="*/ 10859 h 10859"/>
              <a:gd name="connsiteX5" fmla="*/ 0 w 6919"/>
              <a:gd name="connsiteY5" fmla="*/ 8072 h 1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9" h="10859">
                <a:moveTo>
                  <a:pt x="0" y="8072"/>
                </a:moveTo>
                <a:cubicBezTo>
                  <a:pt x="139" y="5934"/>
                  <a:pt x="1238" y="5032"/>
                  <a:pt x="3095" y="4025"/>
                </a:cubicBezTo>
                <a:cubicBezTo>
                  <a:pt x="5532" y="2703"/>
                  <a:pt x="6485" y="1314"/>
                  <a:pt x="6859" y="0"/>
                </a:cubicBezTo>
                <a:cubicBezTo>
                  <a:pt x="6859" y="1139"/>
                  <a:pt x="6919" y="6303"/>
                  <a:pt x="6919" y="7442"/>
                </a:cubicBezTo>
                <a:cubicBezTo>
                  <a:pt x="6919" y="9329"/>
                  <a:pt x="5207" y="10859"/>
                  <a:pt x="3095" y="10859"/>
                </a:cubicBezTo>
                <a:cubicBezTo>
                  <a:pt x="983" y="10859"/>
                  <a:pt x="23" y="9560"/>
                  <a:pt x="0" y="8072"/>
                </a:cubicBezTo>
                <a:close/>
              </a:path>
            </a:pathLst>
          </a:custGeom>
          <a:gradFill>
            <a:gsLst>
              <a:gs pos="0">
                <a:schemeClr val="accent1">
                  <a:lumMod val="75000"/>
                </a:schemeClr>
              </a:gs>
              <a:gs pos="100000">
                <a:srgbClr val="0E2557"/>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3"/>
          <p:cNvSpPr>
            <a:spLocks noChangeArrowheads="1"/>
          </p:cNvSpPr>
          <p:nvPr/>
        </p:nvSpPr>
        <p:spPr bwMode="auto">
          <a:xfrm>
            <a:off x="1824355" y="6587490"/>
            <a:ext cx="32893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fontAlgn="auto" hangingPunct="1">
              <a:lnSpc>
                <a:spcPct val="70000"/>
              </a:lnSpc>
              <a:spcBef>
                <a:spcPts val="0"/>
              </a:spcBef>
              <a:spcAft>
                <a:spcPts val="0"/>
              </a:spcAft>
              <a:defRPr/>
            </a:pPr>
            <a:r>
              <a:rPr lang="en-US" altLang="en-US" sz="1600" dirty="0">
                <a:solidFill>
                  <a:schemeClr val="tx1"/>
                </a:solidFill>
              </a:rPr>
              <a:t>www.thenewsynergyspecialist.com</a:t>
            </a:r>
          </a:p>
        </p:txBody>
      </p:sp>
      <p:sp>
        <p:nvSpPr>
          <p:cNvPr id="7" name="Rectangle 3"/>
          <p:cNvSpPr>
            <a:spLocks noChangeArrowheads="1"/>
          </p:cNvSpPr>
          <p:nvPr/>
        </p:nvSpPr>
        <p:spPr bwMode="auto">
          <a:xfrm>
            <a:off x="8488045" y="6587490"/>
            <a:ext cx="32893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fontAlgn="auto" hangingPunct="1">
              <a:lnSpc>
                <a:spcPct val="70000"/>
              </a:lnSpc>
              <a:spcBef>
                <a:spcPts val="0"/>
              </a:spcBef>
              <a:spcAft>
                <a:spcPts val="0"/>
              </a:spcAft>
              <a:defRPr/>
            </a:pPr>
            <a:r>
              <a:rPr lang="en-US" altLang="en-US" sz="1600" dirty="0">
                <a:solidFill>
                  <a:schemeClr val="accent1">
                    <a:lumMod val="50000"/>
                  </a:schemeClr>
                </a:solidFill>
              </a:rPr>
              <a:t>...enter to learn, live to achieve</a:t>
            </a:r>
          </a:p>
        </p:txBody>
      </p:sp>
      <p:pic>
        <p:nvPicPr>
          <p:cNvPr id="8" name="Content Placeholder 7" descr="MARKETING PLAN new-26"/>
          <p:cNvPicPr>
            <a:picLocks noGrp="1" noChangeAspect="1"/>
          </p:cNvPicPr>
          <p:nvPr>
            <p:ph sz="half" idx="1"/>
          </p:nvPr>
        </p:nvPicPr>
        <p:blipFill>
          <a:blip r:embed="rId3"/>
          <a:stretch>
            <a:fillRect/>
          </a:stretch>
        </p:blipFill>
        <p:spPr>
          <a:xfrm>
            <a:off x="8938260" y="285115"/>
            <a:ext cx="3133090" cy="709930"/>
          </a:xfrm>
          <a:prstGeom prst="rect">
            <a:avLst/>
          </a:prstGeom>
        </p:spPr>
      </p:pic>
      <p:sp>
        <p:nvSpPr>
          <p:cNvPr id="2" name="Freeform 1"/>
          <p:cNvSpPr/>
          <p:nvPr/>
        </p:nvSpPr>
        <p:spPr>
          <a:xfrm>
            <a:off x="-32385" y="285115"/>
            <a:ext cx="3644900" cy="720090"/>
          </a:xfrm>
          <a:custGeom>
            <a:avLst/>
            <a:gdLst>
              <a:gd name="connsiteX0" fmla="*/ 0 w 5740"/>
              <a:gd name="connsiteY0" fmla="*/ 17 h 1134"/>
              <a:gd name="connsiteX1" fmla="*/ 5060 w 5740"/>
              <a:gd name="connsiteY1" fmla="*/ 0 h 1134"/>
              <a:gd name="connsiteX2" fmla="*/ 5740 w 5740"/>
              <a:gd name="connsiteY2" fmla="*/ 1134 h 1134"/>
              <a:gd name="connsiteX3" fmla="*/ 0 w 5740"/>
              <a:gd name="connsiteY3" fmla="*/ 1134 h 1134"/>
              <a:gd name="connsiteX4" fmla="*/ 0 w 5740"/>
              <a:gd name="connsiteY4" fmla="*/ 17 h 1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0" h="1134">
                <a:moveTo>
                  <a:pt x="0" y="17"/>
                </a:moveTo>
                <a:lnTo>
                  <a:pt x="5060" y="0"/>
                </a:lnTo>
                <a:cubicBezTo>
                  <a:pt x="5036" y="738"/>
                  <a:pt x="5298" y="976"/>
                  <a:pt x="5740" y="1134"/>
                </a:cubicBezTo>
                <a:lnTo>
                  <a:pt x="0" y="1134"/>
                </a:lnTo>
                <a:lnTo>
                  <a:pt x="0" y="17"/>
                </a:lnTo>
                <a:close/>
              </a:path>
            </a:pathLst>
          </a:custGeom>
          <a:gradFill>
            <a:gsLst>
              <a:gs pos="0">
                <a:schemeClr val="accent1">
                  <a:lumMod val="75000"/>
                </a:schemeClr>
              </a:gs>
              <a:gs pos="99000">
                <a:srgbClr val="0E2557"/>
              </a:gs>
            </a:gsLst>
            <a:lin ang="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2"/>
          <p:cNvSpPr txBox="1"/>
          <p:nvPr/>
        </p:nvSpPr>
        <p:spPr>
          <a:xfrm>
            <a:off x="547688" y="409575"/>
            <a:ext cx="1518920" cy="460375"/>
          </a:xfrm>
          <a:prstGeom prst="rect">
            <a:avLst/>
          </a:prstGeom>
          <a:noFill/>
          <a:effectLst>
            <a:outerShdw blurRad="533400" dist="50800" dir="5820000" algn="ctr" rotWithShape="0">
              <a:srgbClr val="000000">
                <a:alpha val="94000"/>
              </a:srgbClr>
            </a:outerShdw>
          </a:effectLst>
        </p:spPr>
        <p:txBody>
          <a:bodyPr wrap="none" rtlCol="0" anchor="t">
            <a:spAutoFit/>
          </a:bodyPr>
          <a:lstStyle/>
          <a:p>
            <a:pPr algn="dist" eaLnBrk="1" hangingPunct="1"/>
            <a:r>
              <a:rPr lang="en-US" altLang="en-US" sz="2400" b="1">
                <a:solidFill>
                  <a:schemeClr val="bg1"/>
                </a:solidFill>
                <a:effectLst>
                  <a:reflection stA="45000" endPos="40000" dir="5400000" sy="-100000" algn="bl" rotWithShape="0"/>
                </a:effectLst>
                <a:sym typeface="+mn-ea"/>
              </a:rPr>
              <a:t>WHY TNSS</a:t>
            </a:r>
          </a:p>
        </p:txBody>
      </p:sp>
      <p:sp>
        <p:nvSpPr>
          <p:cNvPr id="25" name="Rectangle 24"/>
          <p:cNvSpPr/>
          <p:nvPr/>
        </p:nvSpPr>
        <p:spPr>
          <a:xfrm>
            <a:off x="4432935" y="3644900"/>
            <a:ext cx="3200400" cy="21374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702550" y="3644900"/>
            <a:ext cx="2734945" cy="21374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7850" y="1392555"/>
            <a:ext cx="2734945" cy="21374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97250" y="1392555"/>
            <a:ext cx="2734945" cy="21374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05855" y="1392555"/>
            <a:ext cx="2734945" cy="21374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028430" y="1392555"/>
            <a:ext cx="2734945" cy="21374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37540" y="1454150"/>
            <a:ext cx="2593340" cy="4248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4"/>
          <p:cNvSpPr txBox="1"/>
          <p:nvPr/>
        </p:nvSpPr>
        <p:spPr>
          <a:xfrm>
            <a:off x="685800" y="2009775"/>
            <a:ext cx="2545080" cy="1196975"/>
          </a:xfrm>
          <a:prstGeom prst="rect">
            <a:avLst/>
          </a:prstGeom>
          <a:noFill/>
        </p:spPr>
        <p:txBody>
          <a:bodyPr wrap="square" rtlCol="0">
            <a:spAutoFit/>
          </a:bodyPr>
          <a:lstStyle/>
          <a:p>
            <a:pPr algn="ctr" eaLnBrk="1" fontAlgn="auto" hangingPunct="1">
              <a:lnSpc>
                <a:spcPct val="90000"/>
              </a:lnSpc>
              <a:spcBef>
                <a:spcPts val="0"/>
              </a:spcBef>
              <a:spcAft>
                <a:spcPts val="0"/>
              </a:spcAft>
              <a:buClr>
                <a:srgbClr val="C00000"/>
              </a:buClr>
              <a:defRPr/>
            </a:pPr>
            <a:r>
              <a:rPr lang="en-US" altLang="en-US" sz="1600" dirty="0">
                <a:solidFill>
                  <a:schemeClr val="bg1"/>
                </a:solidFill>
                <a:sym typeface="+mn-ea"/>
              </a:rPr>
              <a:t>Courses @ TNSS cover the key syllabus areas that are examined and explain how they will appear in the exam and how to tackle them.</a:t>
            </a:r>
          </a:p>
        </p:txBody>
      </p:sp>
      <p:sp>
        <p:nvSpPr>
          <p:cNvPr id="17" name="Text Box 16"/>
          <p:cNvSpPr txBox="1"/>
          <p:nvPr/>
        </p:nvSpPr>
        <p:spPr>
          <a:xfrm>
            <a:off x="1196975" y="1510665"/>
            <a:ext cx="1523365" cy="312420"/>
          </a:xfrm>
          <a:prstGeom prst="rect">
            <a:avLst/>
          </a:prstGeom>
          <a:noFill/>
        </p:spPr>
        <p:txBody>
          <a:bodyPr wrap="square" rtlCol="0">
            <a:spAutoFit/>
          </a:bodyPr>
          <a:lstStyle/>
          <a:p>
            <a:pPr algn="ctr" eaLnBrk="1" fontAlgn="auto" hangingPunct="1">
              <a:lnSpc>
                <a:spcPct val="90000"/>
              </a:lnSpc>
              <a:spcBef>
                <a:spcPts val="0"/>
              </a:spcBef>
              <a:spcAft>
                <a:spcPts val="0"/>
              </a:spcAft>
              <a:buClr>
                <a:srgbClr val="C00000"/>
              </a:buClr>
              <a:defRPr/>
            </a:pPr>
            <a:r>
              <a:rPr lang="en-US" altLang="en-US" sz="1600" dirty="0">
                <a:solidFill>
                  <a:schemeClr val="bg1"/>
                </a:solidFill>
                <a:sym typeface="+mn-ea"/>
              </a:rPr>
              <a:t>EXAM FOCUS</a:t>
            </a:r>
          </a:p>
        </p:txBody>
      </p:sp>
      <p:sp>
        <p:nvSpPr>
          <p:cNvPr id="26" name="Rectangle 25"/>
          <p:cNvSpPr/>
          <p:nvPr/>
        </p:nvSpPr>
        <p:spPr>
          <a:xfrm>
            <a:off x="3484880" y="1465580"/>
            <a:ext cx="2593340" cy="4248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26"/>
          <p:cNvSpPr txBox="1"/>
          <p:nvPr/>
        </p:nvSpPr>
        <p:spPr>
          <a:xfrm>
            <a:off x="3533140" y="2021205"/>
            <a:ext cx="2545080" cy="975995"/>
          </a:xfrm>
          <a:prstGeom prst="rect">
            <a:avLst/>
          </a:prstGeom>
          <a:noFill/>
        </p:spPr>
        <p:txBody>
          <a:bodyPr wrap="square" rtlCol="0">
            <a:spAutoFit/>
          </a:bodyPr>
          <a:lstStyle/>
          <a:p>
            <a:pPr algn="ctr" eaLnBrk="1" fontAlgn="auto" hangingPunct="1">
              <a:lnSpc>
                <a:spcPct val="90000"/>
              </a:lnSpc>
              <a:spcBef>
                <a:spcPts val="0"/>
              </a:spcBef>
              <a:spcAft>
                <a:spcPts val="0"/>
              </a:spcAft>
              <a:buClr>
                <a:srgbClr val="C00000"/>
              </a:buClr>
              <a:defRPr/>
            </a:pPr>
            <a:r>
              <a:rPr lang="en-US" altLang="en-US" sz="1600" dirty="0">
                <a:solidFill>
                  <a:schemeClr val="bg1"/>
                </a:solidFill>
                <a:sym typeface="+mn-ea"/>
              </a:rPr>
              <a:t>The timetable and course are flexible to cater for the tight commitment and activities of our students</a:t>
            </a:r>
          </a:p>
        </p:txBody>
      </p:sp>
      <p:sp>
        <p:nvSpPr>
          <p:cNvPr id="28" name="Text Box 27"/>
          <p:cNvSpPr txBox="1"/>
          <p:nvPr/>
        </p:nvSpPr>
        <p:spPr>
          <a:xfrm>
            <a:off x="3493770" y="1522095"/>
            <a:ext cx="2561590" cy="312420"/>
          </a:xfrm>
          <a:prstGeom prst="rect">
            <a:avLst/>
          </a:prstGeom>
          <a:noFill/>
        </p:spPr>
        <p:txBody>
          <a:bodyPr wrap="square" rtlCol="0">
            <a:spAutoFit/>
          </a:bodyPr>
          <a:lstStyle/>
          <a:p>
            <a:pPr algn="ctr" eaLnBrk="1" fontAlgn="auto" hangingPunct="1">
              <a:lnSpc>
                <a:spcPct val="90000"/>
              </a:lnSpc>
              <a:spcBef>
                <a:spcPts val="0"/>
              </a:spcBef>
              <a:spcAft>
                <a:spcPts val="0"/>
              </a:spcAft>
              <a:buClr>
                <a:srgbClr val="C00000"/>
              </a:buClr>
              <a:defRPr/>
            </a:pPr>
            <a:r>
              <a:rPr lang="en-US" altLang="en-US" sz="1600" dirty="0">
                <a:solidFill>
                  <a:schemeClr val="bg1"/>
                </a:solidFill>
                <a:sym typeface="+mn-ea"/>
              </a:rPr>
              <a:t>STRUCTURED TIME TABLE</a:t>
            </a:r>
          </a:p>
        </p:txBody>
      </p:sp>
      <p:sp>
        <p:nvSpPr>
          <p:cNvPr id="29" name="Rectangle 28"/>
          <p:cNvSpPr/>
          <p:nvPr/>
        </p:nvSpPr>
        <p:spPr>
          <a:xfrm>
            <a:off x="6283960" y="1454150"/>
            <a:ext cx="2593340" cy="4248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30"/>
          <p:cNvSpPr txBox="1"/>
          <p:nvPr/>
        </p:nvSpPr>
        <p:spPr>
          <a:xfrm>
            <a:off x="6332220" y="2009775"/>
            <a:ext cx="2545080" cy="1418590"/>
          </a:xfrm>
          <a:prstGeom prst="rect">
            <a:avLst/>
          </a:prstGeom>
          <a:noFill/>
        </p:spPr>
        <p:txBody>
          <a:bodyPr wrap="square" rtlCol="0">
            <a:spAutoFit/>
          </a:bodyPr>
          <a:lstStyle/>
          <a:p>
            <a:pPr algn="ctr" eaLnBrk="1" fontAlgn="auto" hangingPunct="1">
              <a:lnSpc>
                <a:spcPct val="90000"/>
              </a:lnSpc>
              <a:spcBef>
                <a:spcPts val="0"/>
              </a:spcBef>
              <a:spcAft>
                <a:spcPts val="0"/>
              </a:spcAft>
              <a:buClr>
                <a:srgbClr val="C00000"/>
              </a:buClr>
              <a:defRPr/>
            </a:pPr>
            <a:r>
              <a:rPr lang="en-US" altLang="en-US" sz="1600" dirty="0">
                <a:solidFill>
                  <a:schemeClr val="bg1"/>
                </a:solidFill>
                <a:sym typeface="+mn-ea"/>
              </a:rPr>
              <a:t>We have consistently beat the Global Pass Rate in over 75% of papers of our registered students from our initial examination diet session in September 2015.</a:t>
            </a:r>
          </a:p>
        </p:txBody>
      </p:sp>
      <p:sp>
        <p:nvSpPr>
          <p:cNvPr id="32" name="Text Box 31"/>
          <p:cNvSpPr txBox="1"/>
          <p:nvPr/>
        </p:nvSpPr>
        <p:spPr>
          <a:xfrm>
            <a:off x="6842125" y="1510665"/>
            <a:ext cx="1456055" cy="312420"/>
          </a:xfrm>
          <a:prstGeom prst="rect">
            <a:avLst/>
          </a:prstGeom>
          <a:noFill/>
        </p:spPr>
        <p:txBody>
          <a:bodyPr wrap="square" rtlCol="0">
            <a:spAutoFit/>
          </a:bodyPr>
          <a:lstStyle/>
          <a:p>
            <a:pPr algn="ctr" eaLnBrk="1" fontAlgn="auto" hangingPunct="1">
              <a:lnSpc>
                <a:spcPct val="90000"/>
              </a:lnSpc>
              <a:spcBef>
                <a:spcPts val="0"/>
              </a:spcBef>
              <a:spcAft>
                <a:spcPts val="0"/>
              </a:spcAft>
              <a:buClr>
                <a:srgbClr val="C00000"/>
              </a:buClr>
              <a:defRPr/>
            </a:pPr>
            <a:r>
              <a:rPr lang="en-US" altLang="en-US" sz="1600" dirty="0">
                <a:solidFill>
                  <a:schemeClr val="bg1"/>
                </a:solidFill>
                <a:sym typeface="+mn-ea"/>
              </a:rPr>
              <a:t>PASS RATE</a:t>
            </a:r>
          </a:p>
        </p:txBody>
      </p:sp>
      <p:sp>
        <p:nvSpPr>
          <p:cNvPr id="33" name="Rectangle 32"/>
          <p:cNvSpPr/>
          <p:nvPr/>
        </p:nvSpPr>
        <p:spPr>
          <a:xfrm>
            <a:off x="9109075" y="1454150"/>
            <a:ext cx="2593340" cy="4248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33"/>
          <p:cNvSpPr txBox="1"/>
          <p:nvPr/>
        </p:nvSpPr>
        <p:spPr>
          <a:xfrm>
            <a:off x="9157335" y="2009775"/>
            <a:ext cx="2545080" cy="1418590"/>
          </a:xfrm>
          <a:prstGeom prst="rect">
            <a:avLst/>
          </a:prstGeom>
          <a:noFill/>
        </p:spPr>
        <p:txBody>
          <a:bodyPr wrap="square" rtlCol="0">
            <a:spAutoFit/>
          </a:bodyPr>
          <a:lstStyle/>
          <a:p>
            <a:pPr algn="ctr" eaLnBrk="1" fontAlgn="auto" hangingPunct="1">
              <a:lnSpc>
                <a:spcPct val="90000"/>
              </a:lnSpc>
              <a:spcBef>
                <a:spcPts val="0"/>
              </a:spcBef>
              <a:spcAft>
                <a:spcPts val="0"/>
              </a:spcAft>
              <a:buClr>
                <a:srgbClr val="C00000"/>
              </a:buClr>
              <a:defRPr/>
            </a:pPr>
            <a:r>
              <a:rPr lang="en-US" altLang="en-US" sz="1600" dirty="0">
                <a:solidFill>
                  <a:schemeClr val="bg1"/>
                </a:solidFill>
                <a:sym typeface="+mn-ea"/>
              </a:rPr>
              <a:t>TNSS employs a team of devoted and dedicated tutors able to answer any questions you may have, within 24 hours on working days..</a:t>
            </a:r>
          </a:p>
        </p:txBody>
      </p:sp>
      <p:sp>
        <p:nvSpPr>
          <p:cNvPr id="35" name="Text Box 34"/>
          <p:cNvSpPr txBox="1"/>
          <p:nvPr/>
        </p:nvSpPr>
        <p:spPr>
          <a:xfrm>
            <a:off x="9157970" y="1510665"/>
            <a:ext cx="2544445" cy="312420"/>
          </a:xfrm>
          <a:prstGeom prst="rect">
            <a:avLst/>
          </a:prstGeom>
          <a:noFill/>
        </p:spPr>
        <p:txBody>
          <a:bodyPr wrap="square" rtlCol="0">
            <a:spAutoFit/>
          </a:bodyPr>
          <a:lstStyle/>
          <a:p>
            <a:pPr algn="ctr" eaLnBrk="1" fontAlgn="auto" hangingPunct="1">
              <a:lnSpc>
                <a:spcPct val="90000"/>
              </a:lnSpc>
              <a:spcBef>
                <a:spcPts val="0"/>
              </a:spcBef>
              <a:spcAft>
                <a:spcPts val="0"/>
              </a:spcAft>
              <a:buClr>
                <a:srgbClr val="C00000"/>
              </a:buClr>
              <a:defRPr/>
            </a:pPr>
            <a:r>
              <a:rPr lang="en-US" altLang="en-US" sz="1600" dirty="0">
                <a:solidFill>
                  <a:schemeClr val="bg1"/>
                </a:solidFill>
                <a:sym typeface="+mn-ea"/>
              </a:rPr>
              <a:t>TUTORS AVAILABILITY</a:t>
            </a:r>
          </a:p>
        </p:txBody>
      </p:sp>
      <p:sp>
        <p:nvSpPr>
          <p:cNvPr id="36" name="Rectangle 35"/>
          <p:cNvSpPr/>
          <p:nvPr/>
        </p:nvSpPr>
        <p:spPr>
          <a:xfrm>
            <a:off x="1699260" y="3717290"/>
            <a:ext cx="2593340" cy="4248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39"/>
          <p:cNvSpPr txBox="1"/>
          <p:nvPr/>
        </p:nvSpPr>
        <p:spPr>
          <a:xfrm>
            <a:off x="1747520" y="4272915"/>
            <a:ext cx="2545080" cy="1418590"/>
          </a:xfrm>
          <a:prstGeom prst="rect">
            <a:avLst/>
          </a:prstGeom>
          <a:noFill/>
        </p:spPr>
        <p:txBody>
          <a:bodyPr wrap="square" rtlCol="0">
            <a:spAutoFit/>
          </a:bodyPr>
          <a:lstStyle/>
          <a:p>
            <a:pPr algn="ctr" eaLnBrk="1" fontAlgn="auto" hangingPunct="1">
              <a:lnSpc>
                <a:spcPct val="90000"/>
              </a:lnSpc>
              <a:spcBef>
                <a:spcPts val="0"/>
              </a:spcBef>
              <a:spcAft>
                <a:spcPts val="0"/>
              </a:spcAft>
              <a:buClr>
                <a:srgbClr val="C00000"/>
              </a:buClr>
              <a:defRPr/>
            </a:pPr>
            <a:r>
              <a:rPr lang="en-US" altLang="en-US" sz="1600" dirty="0">
                <a:solidFill>
                  <a:schemeClr val="bg1"/>
                </a:solidFill>
                <a:sym typeface="+mn-ea"/>
              </a:rPr>
              <a:t>We are the only tuition center that prepare students for all 16 ACCA Papers and Diploma in International Financial Reporting (</a:t>
            </a:r>
            <a:r>
              <a:rPr lang="en-US" altLang="en-US" sz="1600" dirty="0" err="1">
                <a:solidFill>
                  <a:schemeClr val="bg1"/>
                </a:solidFill>
                <a:sym typeface="+mn-ea"/>
              </a:rPr>
              <a:t>DipIFR</a:t>
            </a:r>
            <a:r>
              <a:rPr lang="en-US" altLang="en-US" sz="1600" dirty="0">
                <a:solidFill>
                  <a:schemeClr val="bg1"/>
                </a:solidFill>
                <a:sym typeface="+mn-ea"/>
              </a:rPr>
              <a:t>)</a:t>
            </a:r>
          </a:p>
        </p:txBody>
      </p:sp>
      <p:sp>
        <p:nvSpPr>
          <p:cNvPr id="44" name="Text Box 43"/>
          <p:cNvSpPr txBox="1"/>
          <p:nvPr/>
        </p:nvSpPr>
        <p:spPr>
          <a:xfrm>
            <a:off x="1699260" y="3773805"/>
            <a:ext cx="2583180" cy="312420"/>
          </a:xfrm>
          <a:prstGeom prst="rect">
            <a:avLst/>
          </a:prstGeom>
          <a:noFill/>
        </p:spPr>
        <p:txBody>
          <a:bodyPr wrap="square" rtlCol="0">
            <a:spAutoFit/>
          </a:bodyPr>
          <a:lstStyle/>
          <a:p>
            <a:pPr algn="ctr" eaLnBrk="1" fontAlgn="auto" hangingPunct="1">
              <a:lnSpc>
                <a:spcPct val="90000"/>
              </a:lnSpc>
              <a:spcBef>
                <a:spcPts val="0"/>
              </a:spcBef>
              <a:spcAft>
                <a:spcPts val="0"/>
              </a:spcAft>
              <a:buClr>
                <a:srgbClr val="C00000"/>
              </a:buClr>
              <a:defRPr/>
            </a:pPr>
            <a:r>
              <a:rPr lang="en-US" altLang="en-US" sz="1600" dirty="0">
                <a:solidFill>
                  <a:schemeClr val="bg1"/>
                </a:solidFill>
                <a:sym typeface="+mn-ea"/>
              </a:rPr>
              <a:t>PAPERS OFFERED</a:t>
            </a:r>
          </a:p>
        </p:txBody>
      </p:sp>
      <p:sp>
        <p:nvSpPr>
          <p:cNvPr id="49" name="Rectangle 48"/>
          <p:cNvSpPr/>
          <p:nvPr/>
        </p:nvSpPr>
        <p:spPr>
          <a:xfrm>
            <a:off x="4483735" y="3686175"/>
            <a:ext cx="3098800" cy="4248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49"/>
          <p:cNvSpPr txBox="1"/>
          <p:nvPr/>
        </p:nvSpPr>
        <p:spPr>
          <a:xfrm>
            <a:off x="4483735" y="4241800"/>
            <a:ext cx="3098800" cy="1418590"/>
          </a:xfrm>
          <a:prstGeom prst="rect">
            <a:avLst/>
          </a:prstGeom>
          <a:noFill/>
        </p:spPr>
        <p:txBody>
          <a:bodyPr wrap="square" rtlCol="0">
            <a:spAutoFit/>
          </a:bodyPr>
          <a:lstStyle/>
          <a:p>
            <a:pPr algn="ctr" eaLnBrk="1" fontAlgn="auto" hangingPunct="1">
              <a:lnSpc>
                <a:spcPct val="90000"/>
              </a:lnSpc>
              <a:spcBef>
                <a:spcPts val="0"/>
              </a:spcBef>
              <a:spcAft>
                <a:spcPts val="0"/>
              </a:spcAft>
              <a:buClr>
                <a:srgbClr val="C00000"/>
              </a:buClr>
              <a:defRPr/>
            </a:pPr>
            <a:r>
              <a:rPr lang="en-US" altLang="en-US" sz="1600" dirty="0">
                <a:solidFill>
                  <a:schemeClr val="bg1"/>
                </a:solidFill>
                <a:sym typeface="+mn-ea"/>
              </a:rPr>
              <a:t>Our approach to tutor training, material preparation and course presentation means that you will get a consistent "message" regardless of the mixture of course types chosen or center you attend. </a:t>
            </a:r>
          </a:p>
        </p:txBody>
      </p:sp>
      <p:sp>
        <p:nvSpPr>
          <p:cNvPr id="51" name="Text Box 50"/>
          <p:cNvSpPr txBox="1"/>
          <p:nvPr/>
        </p:nvSpPr>
        <p:spPr>
          <a:xfrm>
            <a:off x="4550410" y="3742690"/>
            <a:ext cx="3032125" cy="312420"/>
          </a:xfrm>
          <a:prstGeom prst="rect">
            <a:avLst/>
          </a:prstGeom>
          <a:noFill/>
        </p:spPr>
        <p:txBody>
          <a:bodyPr wrap="square" rtlCol="0">
            <a:spAutoFit/>
          </a:bodyPr>
          <a:lstStyle/>
          <a:p>
            <a:pPr algn="ctr" eaLnBrk="1" fontAlgn="auto" hangingPunct="1">
              <a:lnSpc>
                <a:spcPct val="90000"/>
              </a:lnSpc>
              <a:spcBef>
                <a:spcPts val="0"/>
              </a:spcBef>
              <a:spcAft>
                <a:spcPts val="0"/>
              </a:spcAft>
              <a:buClr>
                <a:srgbClr val="C00000"/>
              </a:buClr>
              <a:defRPr/>
            </a:pPr>
            <a:r>
              <a:rPr lang="en-US" altLang="en-US" sz="1600" dirty="0">
                <a:solidFill>
                  <a:schemeClr val="bg1"/>
                </a:solidFill>
                <a:sym typeface="+mn-ea"/>
              </a:rPr>
              <a:t>CONSISTENCY OF APPROACH</a:t>
            </a:r>
          </a:p>
        </p:txBody>
      </p:sp>
      <p:sp>
        <p:nvSpPr>
          <p:cNvPr id="52" name="Rectangle 51"/>
          <p:cNvSpPr/>
          <p:nvPr/>
        </p:nvSpPr>
        <p:spPr>
          <a:xfrm>
            <a:off x="7769860" y="3717290"/>
            <a:ext cx="2593340" cy="4248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52"/>
          <p:cNvSpPr txBox="1"/>
          <p:nvPr/>
        </p:nvSpPr>
        <p:spPr>
          <a:xfrm>
            <a:off x="7818120" y="4272915"/>
            <a:ext cx="2545080" cy="533400"/>
          </a:xfrm>
          <a:prstGeom prst="rect">
            <a:avLst/>
          </a:prstGeom>
          <a:noFill/>
        </p:spPr>
        <p:txBody>
          <a:bodyPr wrap="square" rtlCol="0">
            <a:spAutoFit/>
          </a:bodyPr>
          <a:lstStyle/>
          <a:p>
            <a:pPr algn="ctr" eaLnBrk="1" fontAlgn="auto" hangingPunct="1">
              <a:lnSpc>
                <a:spcPct val="90000"/>
              </a:lnSpc>
              <a:spcBef>
                <a:spcPts val="0"/>
              </a:spcBef>
              <a:spcAft>
                <a:spcPts val="0"/>
              </a:spcAft>
              <a:buClr>
                <a:srgbClr val="C00000"/>
              </a:buClr>
              <a:defRPr/>
            </a:pPr>
            <a:r>
              <a:rPr lang="en-US" altLang="en-US" sz="1600" dirty="0">
                <a:solidFill>
                  <a:schemeClr val="bg1"/>
                </a:solidFill>
                <a:sym typeface="+mn-ea"/>
              </a:rPr>
              <a:t>Excellent Infrastructural facilities.</a:t>
            </a:r>
          </a:p>
        </p:txBody>
      </p:sp>
      <p:sp>
        <p:nvSpPr>
          <p:cNvPr id="54" name="Text Box 53"/>
          <p:cNvSpPr txBox="1"/>
          <p:nvPr/>
        </p:nvSpPr>
        <p:spPr>
          <a:xfrm>
            <a:off x="8058150" y="3773805"/>
            <a:ext cx="2152015" cy="312420"/>
          </a:xfrm>
          <a:prstGeom prst="rect">
            <a:avLst/>
          </a:prstGeom>
          <a:noFill/>
        </p:spPr>
        <p:txBody>
          <a:bodyPr wrap="square" rtlCol="0">
            <a:spAutoFit/>
          </a:bodyPr>
          <a:lstStyle/>
          <a:p>
            <a:pPr algn="ctr" eaLnBrk="1" fontAlgn="auto" hangingPunct="1">
              <a:lnSpc>
                <a:spcPct val="90000"/>
              </a:lnSpc>
              <a:spcBef>
                <a:spcPts val="0"/>
              </a:spcBef>
              <a:spcAft>
                <a:spcPts val="0"/>
              </a:spcAft>
              <a:buClr>
                <a:srgbClr val="C00000"/>
              </a:buClr>
              <a:defRPr/>
            </a:pPr>
            <a:r>
              <a:rPr lang="en-US" altLang="en-US" sz="1600" dirty="0">
                <a:solidFill>
                  <a:schemeClr val="bg1"/>
                </a:solidFill>
                <a:sym typeface="+mn-ea"/>
              </a:rPr>
              <a:t>INFRASTRUCTURE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descr="BGUIIU"/>
          <p:cNvPicPr>
            <a:picLocks noChangeAspect="1"/>
          </p:cNvPicPr>
          <p:nvPr/>
        </p:nvPicPr>
        <p:blipFill>
          <a:blip r:embed="rId2"/>
          <a:srcRect l="42247" r="34779"/>
          <a:stretch>
            <a:fillRect/>
          </a:stretch>
        </p:blipFill>
        <p:spPr>
          <a:xfrm>
            <a:off x="8310245" y="-2540"/>
            <a:ext cx="3899535" cy="6852920"/>
          </a:xfrm>
          <a:prstGeom prst="rect">
            <a:avLst/>
          </a:prstGeom>
        </p:spPr>
      </p:pic>
      <p:sp>
        <p:nvSpPr>
          <p:cNvPr id="5" name="Freeform 4"/>
          <p:cNvSpPr/>
          <p:nvPr/>
        </p:nvSpPr>
        <p:spPr>
          <a:xfrm rot="19380000">
            <a:off x="4972050" y="-36195"/>
            <a:ext cx="608330" cy="954405"/>
          </a:xfrm>
          <a:custGeom>
            <a:avLst/>
            <a:gdLst>
              <a:gd name="connsiteX0" fmla="*/ 0 w 1405"/>
              <a:gd name="connsiteY0" fmla="*/ 1623 h 2204"/>
              <a:gd name="connsiteX1" fmla="*/ 622 w 1405"/>
              <a:gd name="connsiteY1" fmla="*/ 809 h 2204"/>
              <a:gd name="connsiteX2" fmla="*/ 1379 w 1405"/>
              <a:gd name="connsiteY2" fmla="*/ 0 h 2204"/>
              <a:gd name="connsiteX3" fmla="*/ 1391 w 1405"/>
              <a:gd name="connsiteY3" fmla="*/ 1496 h 2204"/>
              <a:gd name="connsiteX4" fmla="*/ 0 w 1405"/>
              <a:gd name="connsiteY4" fmla="*/ 1623 h 2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 h="2204">
                <a:moveTo>
                  <a:pt x="0" y="1623"/>
                </a:moveTo>
                <a:cubicBezTo>
                  <a:pt x="28" y="1193"/>
                  <a:pt x="249" y="1012"/>
                  <a:pt x="622" y="809"/>
                </a:cubicBezTo>
                <a:cubicBezTo>
                  <a:pt x="1112" y="543"/>
                  <a:pt x="1304" y="264"/>
                  <a:pt x="1379" y="0"/>
                </a:cubicBezTo>
                <a:cubicBezTo>
                  <a:pt x="1379" y="229"/>
                  <a:pt x="1429" y="1270"/>
                  <a:pt x="1391" y="1496"/>
                </a:cubicBezTo>
                <a:cubicBezTo>
                  <a:pt x="1197" y="2631"/>
                  <a:pt x="26" y="2193"/>
                  <a:pt x="0" y="1623"/>
                </a:cubicBezTo>
                <a:close/>
              </a:path>
            </a:pathLst>
          </a:custGeom>
          <a:gradFill>
            <a:gsLst>
              <a:gs pos="0">
                <a:schemeClr val="accent1">
                  <a:lumMod val="75000"/>
                </a:schemeClr>
              </a:gs>
              <a:gs pos="100000">
                <a:srgbClr val="0E2557"/>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1135380" y="6549390"/>
            <a:ext cx="1107440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rot="5400000">
            <a:off x="309880" y="5715635"/>
            <a:ext cx="883285" cy="1386205"/>
          </a:xfrm>
          <a:custGeom>
            <a:avLst/>
            <a:gdLst>
              <a:gd name="connsiteX0" fmla="*/ 0 w 6919"/>
              <a:gd name="connsiteY0" fmla="*/ 8072 h 10859"/>
              <a:gd name="connsiteX1" fmla="*/ 3095 w 6919"/>
              <a:gd name="connsiteY1" fmla="*/ 4025 h 10859"/>
              <a:gd name="connsiteX2" fmla="*/ 6859 w 6919"/>
              <a:gd name="connsiteY2" fmla="*/ 0 h 10859"/>
              <a:gd name="connsiteX3" fmla="*/ 6919 w 6919"/>
              <a:gd name="connsiteY3" fmla="*/ 7442 h 10859"/>
              <a:gd name="connsiteX4" fmla="*/ 3095 w 6919"/>
              <a:gd name="connsiteY4" fmla="*/ 10859 h 10859"/>
              <a:gd name="connsiteX5" fmla="*/ 0 w 6919"/>
              <a:gd name="connsiteY5" fmla="*/ 8072 h 1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9" h="10859">
                <a:moveTo>
                  <a:pt x="0" y="8072"/>
                </a:moveTo>
                <a:cubicBezTo>
                  <a:pt x="139" y="5934"/>
                  <a:pt x="1238" y="5032"/>
                  <a:pt x="3095" y="4025"/>
                </a:cubicBezTo>
                <a:cubicBezTo>
                  <a:pt x="5532" y="2703"/>
                  <a:pt x="6485" y="1314"/>
                  <a:pt x="6859" y="0"/>
                </a:cubicBezTo>
                <a:cubicBezTo>
                  <a:pt x="6859" y="1139"/>
                  <a:pt x="6919" y="6303"/>
                  <a:pt x="6919" y="7442"/>
                </a:cubicBezTo>
                <a:cubicBezTo>
                  <a:pt x="6919" y="9329"/>
                  <a:pt x="5207" y="10859"/>
                  <a:pt x="3095" y="10859"/>
                </a:cubicBezTo>
                <a:cubicBezTo>
                  <a:pt x="983" y="10859"/>
                  <a:pt x="23" y="9560"/>
                  <a:pt x="0" y="8072"/>
                </a:cubicBezTo>
                <a:close/>
              </a:path>
            </a:pathLst>
          </a:custGeom>
          <a:gradFill>
            <a:gsLst>
              <a:gs pos="0">
                <a:schemeClr val="accent1">
                  <a:lumMod val="75000"/>
                </a:schemeClr>
              </a:gs>
              <a:gs pos="100000">
                <a:srgbClr val="0E2557"/>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3"/>
          <p:cNvSpPr>
            <a:spLocks noChangeArrowheads="1"/>
          </p:cNvSpPr>
          <p:nvPr/>
        </p:nvSpPr>
        <p:spPr bwMode="auto">
          <a:xfrm>
            <a:off x="1824355" y="6587490"/>
            <a:ext cx="32893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fontAlgn="auto" hangingPunct="1">
              <a:lnSpc>
                <a:spcPct val="70000"/>
              </a:lnSpc>
              <a:spcBef>
                <a:spcPts val="0"/>
              </a:spcBef>
              <a:spcAft>
                <a:spcPts val="0"/>
              </a:spcAft>
              <a:defRPr/>
            </a:pPr>
            <a:r>
              <a:rPr lang="en-US" altLang="en-US" sz="1600" dirty="0">
                <a:solidFill>
                  <a:schemeClr val="tx1"/>
                </a:solidFill>
              </a:rPr>
              <a:t>www.thenewsynergyspecialist.com</a:t>
            </a:r>
          </a:p>
        </p:txBody>
      </p:sp>
      <p:sp>
        <p:nvSpPr>
          <p:cNvPr id="7" name="Rectangle 3"/>
          <p:cNvSpPr>
            <a:spLocks noChangeArrowheads="1"/>
          </p:cNvSpPr>
          <p:nvPr/>
        </p:nvSpPr>
        <p:spPr bwMode="auto">
          <a:xfrm>
            <a:off x="8488045" y="6587490"/>
            <a:ext cx="32893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fontAlgn="auto" hangingPunct="1">
              <a:lnSpc>
                <a:spcPct val="70000"/>
              </a:lnSpc>
              <a:spcBef>
                <a:spcPts val="0"/>
              </a:spcBef>
              <a:spcAft>
                <a:spcPts val="0"/>
              </a:spcAft>
              <a:defRPr/>
            </a:pPr>
            <a:r>
              <a:rPr lang="en-US" altLang="en-US" sz="1600" dirty="0">
                <a:solidFill>
                  <a:schemeClr val="accent1">
                    <a:lumMod val="50000"/>
                  </a:schemeClr>
                </a:solidFill>
              </a:rPr>
              <a:t>...enter to learn, live to achieve</a:t>
            </a:r>
          </a:p>
        </p:txBody>
      </p:sp>
      <p:sp>
        <p:nvSpPr>
          <p:cNvPr id="2" name="Freeform 1"/>
          <p:cNvSpPr/>
          <p:nvPr/>
        </p:nvSpPr>
        <p:spPr>
          <a:xfrm>
            <a:off x="-52070" y="285115"/>
            <a:ext cx="5343525" cy="746760"/>
          </a:xfrm>
          <a:custGeom>
            <a:avLst/>
            <a:gdLst>
              <a:gd name="connsiteX0" fmla="*/ 0 w 8415"/>
              <a:gd name="connsiteY0" fmla="*/ 24 h 1176"/>
              <a:gd name="connsiteX1" fmla="*/ 7735 w 8415"/>
              <a:gd name="connsiteY1" fmla="*/ 0 h 1176"/>
              <a:gd name="connsiteX2" fmla="*/ 8415 w 8415"/>
              <a:gd name="connsiteY2" fmla="*/ 1134 h 1176"/>
              <a:gd name="connsiteX3" fmla="*/ 0 w 8415"/>
              <a:gd name="connsiteY3" fmla="*/ 1176 h 1176"/>
              <a:gd name="connsiteX4" fmla="*/ 0 w 8415"/>
              <a:gd name="connsiteY4" fmla="*/ 24 h 1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5" h="1176">
                <a:moveTo>
                  <a:pt x="0" y="24"/>
                </a:moveTo>
                <a:lnTo>
                  <a:pt x="7735" y="0"/>
                </a:lnTo>
                <a:cubicBezTo>
                  <a:pt x="7711" y="738"/>
                  <a:pt x="7973" y="976"/>
                  <a:pt x="8415" y="1134"/>
                </a:cubicBezTo>
                <a:lnTo>
                  <a:pt x="0" y="1176"/>
                </a:lnTo>
                <a:lnTo>
                  <a:pt x="0" y="24"/>
                </a:lnTo>
                <a:close/>
              </a:path>
            </a:pathLst>
          </a:custGeom>
          <a:gradFill>
            <a:gsLst>
              <a:gs pos="0">
                <a:schemeClr val="accent1">
                  <a:lumMod val="75000"/>
                </a:schemeClr>
              </a:gs>
              <a:gs pos="99000">
                <a:srgbClr val="0E2557"/>
              </a:gs>
            </a:gsLst>
            <a:lin ang="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2"/>
          <p:cNvSpPr txBox="1"/>
          <p:nvPr/>
        </p:nvSpPr>
        <p:spPr>
          <a:xfrm>
            <a:off x="286703" y="409575"/>
            <a:ext cx="4048760" cy="460375"/>
          </a:xfrm>
          <a:prstGeom prst="rect">
            <a:avLst/>
          </a:prstGeom>
          <a:noFill/>
          <a:effectLst>
            <a:outerShdw blurRad="533400" dist="50800" dir="5820000" algn="ctr" rotWithShape="0">
              <a:srgbClr val="000000">
                <a:alpha val="94000"/>
              </a:srgbClr>
            </a:outerShdw>
          </a:effectLst>
        </p:spPr>
        <p:txBody>
          <a:bodyPr wrap="none" rtlCol="0" anchor="t">
            <a:spAutoFit/>
          </a:bodyPr>
          <a:lstStyle/>
          <a:p>
            <a:pPr algn="dist" eaLnBrk="1" hangingPunct="1"/>
            <a:r>
              <a:rPr lang="en-US" altLang="en-US" sz="2400" b="1">
                <a:solidFill>
                  <a:schemeClr val="bg1"/>
                </a:solidFill>
                <a:effectLst>
                  <a:reflection stA="45000" endPos="40000" dir="5400000" sy="-100000" algn="bl" rotWithShape="0"/>
                </a:effectLst>
                <a:sym typeface="+mn-ea"/>
              </a:rPr>
              <a:t>THE NEW SYNERGY SPECIALIST</a:t>
            </a:r>
          </a:p>
        </p:txBody>
      </p:sp>
      <p:sp>
        <p:nvSpPr>
          <p:cNvPr id="19" name="Rectangle 18"/>
          <p:cNvSpPr/>
          <p:nvPr/>
        </p:nvSpPr>
        <p:spPr>
          <a:xfrm>
            <a:off x="8141335" y="-39370"/>
            <a:ext cx="1680210" cy="6904990"/>
          </a:xfrm>
          <a:prstGeom prst="rect">
            <a:avLst/>
          </a:prstGeom>
          <a:solidFill>
            <a:srgbClr val="FF00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MARKETING PLAN new-26"/>
          <p:cNvPicPr>
            <a:picLocks noGrp="1" noChangeAspect="1"/>
          </p:cNvPicPr>
          <p:nvPr>
            <p:ph sz="half" idx="1"/>
          </p:nvPr>
        </p:nvPicPr>
        <p:blipFill>
          <a:blip r:embed="rId3"/>
          <a:stretch>
            <a:fillRect/>
          </a:stretch>
        </p:blipFill>
        <p:spPr>
          <a:xfrm>
            <a:off x="8938260" y="285115"/>
            <a:ext cx="3133090" cy="709930"/>
          </a:xfrm>
          <a:prstGeom prst="rect">
            <a:avLst/>
          </a:prstGeom>
        </p:spPr>
      </p:pic>
      <p:sp>
        <p:nvSpPr>
          <p:cNvPr id="41" name="Rectangle 40"/>
          <p:cNvSpPr/>
          <p:nvPr/>
        </p:nvSpPr>
        <p:spPr>
          <a:xfrm>
            <a:off x="1101725" y="1127760"/>
            <a:ext cx="3080385" cy="24079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824355" y="1189355"/>
            <a:ext cx="2254885" cy="4781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101725" y="3617595"/>
            <a:ext cx="3080385" cy="24079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4276090" y="1128395"/>
            <a:ext cx="3080385" cy="24079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966970" y="1189990"/>
            <a:ext cx="2286635" cy="4781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276090" y="3618230"/>
            <a:ext cx="3080385" cy="24079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184275" y="1189990"/>
            <a:ext cx="516255" cy="478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1824355" y="3679825"/>
            <a:ext cx="2254885" cy="4781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1184275" y="3680460"/>
            <a:ext cx="516255" cy="478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62"/>
          <p:cNvSpPr txBox="1"/>
          <p:nvPr/>
        </p:nvSpPr>
        <p:spPr>
          <a:xfrm>
            <a:off x="2117090" y="1243965"/>
            <a:ext cx="1669415" cy="368300"/>
          </a:xfrm>
          <a:prstGeom prst="rect">
            <a:avLst/>
          </a:prstGeom>
          <a:noFill/>
        </p:spPr>
        <p:txBody>
          <a:bodyPr wrap="none" rtlCol="0" anchor="t">
            <a:spAutoFit/>
          </a:bodyPr>
          <a:lstStyle/>
          <a:p>
            <a:pPr algn="ctr" eaLnBrk="1" fontAlgn="auto" hangingPunct="1">
              <a:spcAft>
                <a:spcPts val="0"/>
              </a:spcAft>
              <a:defRPr/>
            </a:pPr>
            <a:r>
              <a:rPr lang="en-US" b="1" dirty="0">
                <a:solidFill>
                  <a:schemeClr val="bg1"/>
                </a:solidFill>
                <a:latin typeface="Myriad Pro sg" panose="020B0503030403020204" pitchFamily="34" charset="0"/>
                <a:sym typeface="+mn-ea"/>
              </a:rPr>
              <a:t>Our Beginning</a:t>
            </a:r>
            <a:endParaRPr lang="en-US"/>
          </a:p>
        </p:txBody>
      </p:sp>
      <p:sp>
        <p:nvSpPr>
          <p:cNvPr id="64" name="Text Box 63"/>
          <p:cNvSpPr txBox="1"/>
          <p:nvPr/>
        </p:nvSpPr>
        <p:spPr>
          <a:xfrm>
            <a:off x="1286828" y="1245235"/>
            <a:ext cx="309880" cy="368300"/>
          </a:xfrm>
          <a:prstGeom prst="rect">
            <a:avLst/>
          </a:prstGeom>
          <a:noFill/>
        </p:spPr>
        <p:txBody>
          <a:bodyPr wrap="none" rtlCol="0" anchor="t">
            <a:spAutoFit/>
          </a:bodyPr>
          <a:lstStyle/>
          <a:p>
            <a:pPr algn="ctr" eaLnBrk="1" fontAlgn="auto" hangingPunct="1">
              <a:spcAft>
                <a:spcPts val="0"/>
              </a:spcAft>
              <a:defRPr/>
            </a:pPr>
            <a:r>
              <a:rPr lang="en-US" b="1" dirty="0">
                <a:solidFill>
                  <a:schemeClr val="accent1">
                    <a:lumMod val="50000"/>
                  </a:schemeClr>
                </a:solidFill>
                <a:latin typeface="Myriad Pro sg" panose="020B0503030403020204" pitchFamily="34" charset="0"/>
                <a:sym typeface="+mn-ea"/>
              </a:rPr>
              <a:t>1</a:t>
            </a:r>
          </a:p>
        </p:txBody>
      </p:sp>
      <p:sp>
        <p:nvSpPr>
          <p:cNvPr id="65" name="Text Box 64"/>
          <p:cNvSpPr txBox="1"/>
          <p:nvPr/>
        </p:nvSpPr>
        <p:spPr>
          <a:xfrm>
            <a:off x="5097463" y="1243965"/>
            <a:ext cx="1996440" cy="368300"/>
          </a:xfrm>
          <a:prstGeom prst="rect">
            <a:avLst/>
          </a:prstGeom>
          <a:noFill/>
        </p:spPr>
        <p:txBody>
          <a:bodyPr wrap="none" rtlCol="0" anchor="t">
            <a:spAutoFit/>
          </a:bodyPr>
          <a:lstStyle/>
          <a:p>
            <a:pPr algn="ctr" eaLnBrk="1" fontAlgn="auto" hangingPunct="1">
              <a:spcAft>
                <a:spcPts val="0"/>
              </a:spcAft>
              <a:defRPr/>
            </a:pPr>
            <a:r>
              <a:rPr lang="en-US" b="1" dirty="0">
                <a:solidFill>
                  <a:schemeClr val="bg1"/>
                </a:solidFill>
                <a:latin typeface="Myriad Pro sg" panose="020B0503030403020204" pitchFamily="34" charset="0"/>
                <a:sym typeface="+mn-ea"/>
              </a:rPr>
              <a:t>Our Kick Off Point</a:t>
            </a:r>
            <a:endParaRPr lang="en-US"/>
          </a:p>
        </p:txBody>
      </p:sp>
      <p:sp>
        <p:nvSpPr>
          <p:cNvPr id="67" name="Rectangle 66"/>
          <p:cNvSpPr/>
          <p:nvPr/>
        </p:nvSpPr>
        <p:spPr>
          <a:xfrm>
            <a:off x="4347210" y="1189990"/>
            <a:ext cx="516255" cy="478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65"/>
          <p:cNvSpPr txBox="1"/>
          <p:nvPr/>
        </p:nvSpPr>
        <p:spPr>
          <a:xfrm>
            <a:off x="4430713" y="1245235"/>
            <a:ext cx="309880" cy="368300"/>
          </a:xfrm>
          <a:prstGeom prst="rect">
            <a:avLst/>
          </a:prstGeom>
          <a:noFill/>
        </p:spPr>
        <p:txBody>
          <a:bodyPr wrap="none" rtlCol="0" anchor="t">
            <a:spAutoFit/>
          </a:bodyPr>
          <a:lstStyle/>
          <a:p>
            <a:pPr algn="ctr" eaLnBrk="1" fontAlgn="auto" hangingPunct="1">
              <a:spcAft>
                <a:spcPts val="0"/>
              </a:spcAft>
              <a:defRPr/>
            </a:pPr>
            <a:r>
              <a:rPr lang="en-US" b="1" dirty="0">
                <a:solidFill>
                  <a:schemeClr val="accent1">
                    <a:lumMod val="50000"/>
                  </a:schemeClr>
                </a:solidFill>
                <a:latin typeface="Myriad Pro sg" panose="020B0503030403020204" pitchFamily="34" charset="0"/>
                <a:sym typeface="+mn-ea"/>
              </a:rPr>
              <a:t>2</a:t>
            </a:r>
          </a:p>
        </p:txBody>
      </p:sp>
      <p:sp>
        <p:nvSpPr>
          <p:cNvPr id="68" name="Text Box 67"/>
          <p:cNvSpPr txBox="1"/>
          <p:nvPr/>
        </p:nvSpPr>
        <p:spPr>
          <a:xfrm>
            <a:off x="1973580" y="3778885"/>
            <a:ext cx="2030095" cy="434975"/>
          </a:xfrm>
          <a:prstGeom prst="rect">
            <a:avLst/>
          </a:prstGeom>
          <a:noFill/>
        </p:spPr>
        <p:txBody>
          <a:bodyPr wrap="square" rtlCol="0" anchor="t">
            <a:spAutoFit/>
          </a:bodyPr>
          <a:lstStyle/>
          <a:p>
            <a:pPr algn="ctr" eaLnBrk="1" fontAlgn="auto" hangingPunct="1">
              <a:lnSpc>
                <a:spcPct val="70000"/>
              </a:lnSpc>
              <a:spcAft>
                <a:spcPts val="0"/>
              </a:spcAft>
              <a:defRPr/>
            </a:pPr>
            <a:r>
              <a:rPr lang="en-US" sz="1600" b="1" dirty="0">
                <a:solidFill>
                  <a:schemeClr val="bg1"/>
                </a:solidFill>
                <a:latin typeface="Myriad Pro sg" panose="020B0503030403020204" pitchFamily="34" charset="0"/>
                <a:sym typeface="+mn-ea"/>
              </a:rPr>
              <a:t>Our Substainability Track</a:t>
            </a:r>
          </a:p>
        </p:txBody>
      </p:sp>
      <p:sp>
        <p:nvSpPr>
          <p:cNvPr id="69" name="Text Box 68"/>
          <p:cNvSpPr txBox="1"/>
          <p:nvPr/>
        </p:nvSpPr>
        <p:spPr>
          <a:xfrm>
            <a:off x="1287463" y="3734435"/>
            <a:ext cx="309880" cy="368300"/>
          </a:xfrm>
          <a:prstGeom prst="rect">
            <a:avLst/>
          </a:prstGeom>
          <a:noFill/>
        </p:spPr>
        <p:txBody>
          <a:bodyPr wrap="none" rtlCol="0" anchor="t">
            <a:spAutoFit/>
          </a:bodyPr>
          <a:lstStyle/>
          <a:p>
            <a:pPr algn="ctr" eaLnBrk="1" fontAlgn="auto" hangingPunct="1">
              <a:spcAft>
                <a:spcPts val="0"/>
              </a:spcAft>
              <a:defRPr/>
            </a:pPr>
            <a:r>
              <a:rPr lang="en-US" b="1" dirty="0">
                <a:solidFill>
                  <a:schemeClr val="accent1">
                    <a:lumMod val="50000"/>
                  </a:schemeClr>
                </a:solidFill>
                <a:latin typeface="Myriad Pro sg" panose="020B0503030403020204" pitchFamily="34" charset="0"/>
                <a:sym typeface="+mn-ea"/>
              </a:rPr>
              <a:t>3</a:t>
            </a:r>
          </a:p>
        </p:txBody>
      </p:sp>
      <p:sp>
        <p:nvSpPr>
          <p:cNvPr id="70" name="Rectangle 69"/>
          <p:cNvSpPr/>
          <p:nvPr/>
        </p:nvSpPr>
        <p:spPr>
          <a:xfrm>
            <a:off x="4964430" y="3679825"/>
            <a:ext cx="2254885" cy="4781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324350" y="3680460"/>
            <a:ext cx="516255" cy="478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71"/>
          <p:cNvSpPr txBox="1"/>
          <p:nvPr/>
        </p:nvSpPr>
        <p:spPr>
          <a:xfrm>
            <a:off x="5113655" y="3843020"/>
            <a:ext cx="2030095" cy="238760"/>
          </a:xfrm>
          <a:prstGeom prst="rect">
            <a:avLst/>
          </a:prstGeom>
          <a:noFill/>
        </p:spPr>
        <p:txBody>
          <a:bodyPr wrap="square" rtlCol="0" anchor="t">
            <a:spAutoFit/>
          </a:bodyPr>
          <a:lstStyle/>
          <a:p>
            <a:pPr algn="ctr" eaLnBrk="1" fontAlgn="auto" hangingPunct="1">
              <a:lnSpc>
                <a:spcPct val="60000"/>
              </a:lnSpc>
              <a:spcAft>
                <a:spcPts val="0"/>
              </a:spcAft>
              <a:defRPr/>
            </a:pPr>
            <a:r>
              <a:rPr lang="en-US" sz="1600" b="1" dirty="0">
                <a:solidFill>
                  <a:schemeClr val="bg1"/>
                </a:solidFill>
                <a:latin typeface="Myriad Pro sg" panose="020B0503030403020204" pitchFamily="34" charset="0"/>
                <a:sym typeface="+mn-ea"/>
              </a:rPr>
              <a:t>Our Achievements</a:t>
            </a:r>
          </a:p>
        </p:txBody>
      </p:sp>
      <p:sp>
        <p:nvSpPr>
          <p:cNvPr id="73" name="Text Box 72"/>
          <p:cNvSpPr txBox="1"/>
          <p:nvPr/>
        </p:nvSpPr>
        <p:spPr>
          <a:xfrm>
            <a:off x="4427538" y="3734435"/>
            <a:ext cx="309880" cy="368300"/>
          </a:xfrm>
          <a:prstGeom prst="rect">
            <a:avLst/>
          </a:prstGeom>
          <a:noFill/>
        </p:spPr>
        <p:txBody>
          <a:bodyPr wrap="none" rtlCol="0" anchor="t">
            <a:spAutoFit/>
          </a:bodyPr>
          <a:lstStyle/>
          <a:p>
            <a:pPr algn="ctr" eaLnBrk="1" fontAlgn="auto" hangingPunct="1">
              <a:spcAft>
                <a:spcPts val="0"/>
              </a:spcAft>
              <a:defRPr/>
            </a:pPr>
            <a:r>
              <a:rPr lang="en-US" b="1" dirty="0">
                <a:solidFill>
                  <a:schemeClr val="accent1">
                    <a:lumMod val="50000"/>
                  </a:schemeClr>
                </a:solidFill>
                <a:latin typeface="Myriad Pro sg" panose="020B0503030403020204" pitchFamily="34" charset="0"/>
                <a:sym typeface="+mn-ea"/>
              </a:rPr>
              <a:t>3</a:t>
            </a:r>
          </a:p>
        </p:txBody>
      </p:sp>
      <p:sp>
        <p:nvSpPr>
          <p:cNvPr id="74" name="Text Box 73"/>
          <p:cNvSpPr txBox="1"/>
          <p:nvPr/>
        </p:nvSpPr>
        <p:spPr>
          <a:xfrm>
            <a:off x="1153795" y="1859280"/>
            <a:ext cx="2976245" cy="1301750"/>
          </a:xfrm>
          <a:prstGeom prst="rect">
            <a:avLst/>
          </a:prstGeom>
          <a:noFill/>
        </p:spPr>
        <p:txBody>
          <a:bodyPr wrap="square" rtlCol="0" anchor="t">
            <a:spAutoFit/>
          </a:bodyPr>
          <a:lstStyle/>
          <a:p>
            <a:pPr marL="0" lvl="1" algn="ctr">
              <a:spcBef>
                <a:spcPts val="200"/>
              </a:spcBef>
              <a:buClr>
                <a:srgbClr val="CF1C23"/>
              </a:buClr>
              <a:buSzPct val="120000"/>
            </a:pPr>
            <a:r>
              <a:rPr lang="en-US" altLang="en-US" sz="1200" dirty="0">
                <a:solidFill>
                  <a:schemeClr val="bg1"/>
                </a:solidFill>
                <a:latin typeface="Myriad Pro sg" panose="020B0503030403020204" pitchFamily="34" charset="0"/>
                <a:sym typeface="+mn-ea"/>
              </a:rPr>
              <a:t>Started in 2002 as the first ever ACCA tuition house in Nigeria</a:t>
            </a:r>
            <a:endParaRPr lang="en-US" altLang="en-US" sz="1200" dirty="0">
              <a:solidFill>
                <a:schemeClr val="bg1"/>
              </a:solidFill>
              <a:latin typeface="Myriad Pro sg" panose="020B0503030403020204" pitchFamily="34" charset="0"/>
            </a:endParaRPr>
          </a:p>
          <a:p>
            <a:pPr marL="0" lvl="1" algn="ctr">
              <a:spcBef>
                <a:spcPts val="200"/>
              </a:spcBef>
              <a:buClr>
                <a:srgbClr val="CF1C23"/>
              </a:buClr>
              <a:buSzPct val="120000"/>
            </a:pPr>
            <a:r>
              <a:rPr lang="en-US" altLang="en-US" sz="1200" dirty="0">
                <a:solidFill>
                  <a:schemeClr val="bg1"/>
                </a:solidFill>
                <a:latin typeface="Myriad Pro sg" panose="020B0503030403020204" pitchFamily="34" charset="0"/>
                <a:sym typeface="+mn-ea"/>
              </a:rPr>
              <a:t>Originally called SWOT Associates</a:t>
            </a:r>
            <a:endParaRPr lang="en-US" altLang="en-US" sz="1200" dirty="0">
              <a:solidFill>
                <a:schemeClr val="bg1"/>
              </a:solidFill>
              <a:latin typeface="Myriad Pro sg" panose="020B0503030403020204" pitchFamily="34" charset="0"/>
            </a:endParaRPr>
          </a:p>
          <a:p>
            <a:pPr marL="0" lvl="1" algn="ctr">
              <a:spcBef>
                <a:spcPts val="200"/>
              </a:spcBef>
              <a:buClr>
                <a:srgbClr val="CF1C23"/>
              </a:buClr>
              <a:buSzPct val="120000"/>
            </a:pPr>
            <a:r>
              <a:rPr lang="en-US" altLang="en-US" sz="1200" dirty="0">
                <a:solidFill>
                  <a:schemeClr val="bg1"/>
                </a:solidFill>
                <a:latin typeface="Myriad Pro sg" panose="020B0503030403020204" pitchFamily="34" charset="0"/>
                <a:sym typeface="+mn-ea"/>
              </a:rPr>
              <a:t>Founded Synergy Professional in 2006</a:t>
            </a:r>
            <a:endParaRPr lang="en-US" altLang="en-US" sz="1200" dirty="0">
              <a:solidFill>
                <a:schemeClr val="bg1"/>
              </a:solidFill>
              <a:latin typeface="Myriad Pro sg" panose="020B0503030403020204" pitchFamily="34" charset="0"/>
            </a:endParaRPr>
          </a:p>
          <a:p>
            <a:pPr marL="0" lvl="1" algn="ctr">
              <a:spcBef>
                <a:spcPts val="200"/>
              </a:spcBef>
              <a:buClr>
                <a:srgbClr val="CF1C23"/>
              </a:buClr>
              <a:buSzPct val="120000"/>
            </a:pPr>
            <a:r>
              <a:rPr lang="en-US" altLang="en-US" sz="1200" dirty="0">
                <a:solidFill>
                  <a:schemeClr val="bg1"/>
                </a:solidFill>
                <a:latin typeface="Myriad Pro sg" panose="020B0503030403020204" pitchFamily="34" charset="0"/>
                <a:sym typeface="+mn-ea"/>
              </a:rPr>
              <a:t>Increased growth resulting in loss of focus</a:t>
            </a:r>
            <a:endParaRPr lang="en-US" altLang="en-US" sz="1200" dirty="0">
              <a:solidFill>
                <a:schemeClr val="bg1"/>
              </a:solidFill>
              <a:latin typeface="Myriad Pro sg" panose="020B0503030403020204" pitchFamily="34" charset="0"/>
            </a:endParaRPr>
          </a:p>
          <a:p>
            <a:pPr marL="0" lvl="1" algn="ctr">
              <a:spcBef>
                <a:spcPts val="200"/>
              </a:spcBef>
              <a:buClr>
                <a:srgbClr val="CF1C23"/>
              </a:buClr>
              <a:buSzPct val="120000"/>
            </a:pPr>
            <a:r>
              <a:rPr lang="en-US" altLang="en-US" sz="1200" dirty="0">
                <a:solidFill>
                  <a:schemeClr val="bg1"/>
                </a:solidFill>
                <a:latin typeface="Myriad Pro sg" panose="020B0503030403020204" pitchFamily="34" charset="0"/>
                <a:sym typeface="+mn-ea"/>
              </a:rPr>
              <a:t>Ivy league exodus in 2013 </a:t>
            </a:r>
          </a:p>
        </p:txBody>
      </p:sp>
      <p:sp>
        <p:nvSpPr>
          <p:cNvPr id="75" name="Text Box 74"/>
          <p:cNvSpPr txBox="1"/>
          <p:nvPr/>
        </p:nvSpPr>
        <p:spPr>
          <a:xfrm>
            <a:off x="4340860" y="1687830"/>
            <a:ext cx="2912745" cy="1855470"/>
          </a:xfrm>
          <a:prstGeom prst="rect">
            <a:avLst/>
          </a:prstGeom>
          <a:noFill/>
        </p:spPr>
        <p:txBody>
          <a:bodyPr wrap="square" rtlCol="0" anchor="t">
            <a:spAutoFit/>
          </a:bodyPr>
          <a:lstStyle/>
          <a:p>
            <a:pPr marL="0" lvl="1" algn="ctr">
              <a:spcBef>
                <a:spcPts val="200"/>
              </a:spcBef>
              <a:buClr>
                <a:srgbClr val="CF1C23"/>
              </a:buClr>
              <a:buSzPct val="120000"/>
            </a:pPr>
            <a:r>
              <a:rPr lang="en-US" altLang="en-US" sz="1200" dirty="0">
                <a:solidFill>
                  <a:schemeClr val="bg1"/>
                </a:solidFill>
                <a:latin typeface="Myriad Pro sg" panose="020B0503030403020204" pitchFamily="34" charset="0"/>
                <a:sym typeface="+mn-ea"/>
              </a:rPr>
              <a:t>Re-established as TNSS in August 2015</a:t>
            </a:r>
            <a:endParaRPr lang="en-US" altLang="en-US" sz="1200" dirty="0">
              <a:solidFill>
                <a:schemeClr val="bg1"/>
              </a:solidFill>
              <a:latin typeface="Myriad Pro sg" panose="020B0503030403020204" pitchFamily="34" charset="0"/>
            </a:endParaRPr>
          </a:p>
          <a:p>
            <a:pPr marL="0" lvl="1" algn="ctr">
              <a:spcBef>
                <a:spcPts val="200"/>
              </a:spcBef>
              <a:buClr>
                <a:srgbClr val="CF1C23"/>
              </a:buClr>
              <a:buSzPct val="120000"/>
            </a:pPr>
            <a:r>
              <a:rPr lang="en-US" altLang="en-US" sz="1200" dirty="0">
                <a:solidFill>
                  <a:schemeClr val="bg1"/>
                </a:solidFill>
                <a:latin typeface="Myriad Pro sg" panose="020B0503030403020204" pitchFamily="34" charset="0"/>
                <a:sym typeface="+mn-ea"/>
              </a:rPr>
              <a:t>New focus of commitment and  Passion</a:t>
            </a:r>
            <a:endParaRPr lang="en-US" altLang="en-US" sz="1200" dirty="0">
              <a:solidFill>
                <a:schemeClr val="bg1"/>
              </a:solidFill>
              <a:latin typeface="Myriad Pro sg" panose="020B0503030403020204" pitchFamily="34" charset="0"/>
            </a:endParaRPr>
          </a:p>
          <a:p>
            <a:pPr marL="0" lvl="1" algn="ctr">
              <a:spcBef>
                <a:spcPts val="200"/>
              </a:spcBef>
              <a:buClr>
                <a:srgbClr val="CF1C23"/>
              </a:buClr>
              <a:buSzPct val="120000"/>
            </a:pPr>
            <a:r>
              <a:rPr lang="en-US" altLang="en-US" sz="1200" dirty="0">
                <a:solidFill>
                  <a:schemeClr val="bg1"/>
                </a:solidFill>
                <a:latin typeface="Myriad Pro sg" panose="020B0503030403020204" pitchFamily="34" charset="0"/>
                <a:sym typeface="+mn-ea"/>
              </a:rPr>
              <a:t>Creating World-class with local resource because Nigerian students deserve the best</a:t>
            </a:r>
            <a:endParaRPr lang="en-US" altLang="en-US" sz="1200" dirty="0">
              <a:solidFill>
                <a:schemeClr val="bg1"/>
              </a:solidFill>
              <a:latin typeface="Myriad Pro sg" panose="020B0503030403020204" pitchFamily="34" charset="0"/>
            </a:endParaRPr>
          </a:p>
          <a:p>
            <a:pPr marL="0" lvl="1" algn="ctr">
              <a:spcBef>
                <a:spcPts val="200"/>
              </a:spcBef>
              <a:buClr>
                <a:srgbClr val="CF1C23"/>
              </a:buClr>
              <a:buSzPct val="120000"/>
            </a:pPr>
            <a:r>
              <a:rPr lang="en-US" altLang="en-US" sz="1200" dirty="0">
                <a:solidFill>
                  <a:schemeClr val="bg1"/>
                </a:solidFill>
                <a:latin typeface="Myriad Pro sg" panose="020B0503030403020204" pitchFamily="34" charset="0"/>
                <a:sym typeface="+mn-ea"/>
              </a:rPr>
              <a:t>Offered 4 weeks free tutoring &amp; Question Based Revision sessions</a:t>
            </a:r>
            <a:endParaRPr lang="en-US" altLang="en-US" sz="1200" dirty="0">
              <a:solidFill>
                <a:schemeClr val="bg1"/>
              </a:solidFill>
              <a:latin typeface="Myriad Pro sg" panose="020B0503030403020204" pitchFamily="34" charset="0"/>
            </a:endParaRPr>
          </a:p>
          <a:p>
            <a:pPr marL="0" lvl="1" algn="ctr">
              <a:spcBef>
                <a:spcPts val="200"/>
              </a:spcBef>
              <a:buClr>
                <a:srgbClr val="CF1C23"/>
              </a:buClr>
              <a:buSzPct val="120000"/>
            </a:pPr>
            <a:r>
              <a:rPr lang="en-US" altLang="en-US" sz="1200" dirty="0">
                <a:solidFill>
                  <a:schemeClr val="bg1"/>
                </a:solidFill>
                <a:latin typeface="Myriad Pro sg" panose="020B0503030403020204" pitchFamily="34" charset="0"/>
                <a:sym typeface="+mn-ea"/>
              </a:rPr>
              <a:t>September 2015 diet partnering with ACCA</a:t>
            </a:r>
          </a:p>
        </p:txBody>
      </p:sp>
      <p:sp>
        <p:nvSpPr>
          <p:cNvPr id="76" name="Text Box 75"/>
          <p:cNvSpPr txBox="1"/>
          <p:nvPr/>
        </p:nvSpPr>
        <p:spPr>
          <a:xfrm>
            <a:off x="1153795" y="4213860"/>
            <a:ext cx="2976245" cy="1435100"/>
          </a:xfrm>
          <a:prstGeom prst="rect">
            <a:avLst/>
          </a:prstGeom>
          <a:noFill/>
        </p:spPr>
        <p:txBody>
          <a:bodyPr wrap="square" rtlCol="0" anchor="t">
            <a:spAutoFit/>
          </a:bodyPr>
          <a:lstStyle/>
          <a:p>
            <a:pPr marL="0" lvl="1" algn="ctr">
              <a:spcBef>
                <a:spcPts val="200"/>
              </a:spcBef>
              <a:buClr>
                <a:srgbClr val="CF1C23"/>
              </a:buClr>
              <a:buSzPct val="120000"/>
            </a:pPr>
            <a:r>
              <a:rPr lang="en-US" altLang="en-US" sz="1200" dirty="0">
                <a:solidFill>
                  <a:schemeClr val="bg1"/>
                </a:solidFill>
                <a:latin typeface="Myriad Pro sg" panose="020B0503030403020204" pitchFamily="34" charset="0"/>
                <a:sym typeface="+mn-ea"/>
              </a:rPr>
              <a:t>ACCA Gold Approved Learning Partner by 2016</a:t>
            </a:r>
            <a:endParaRPr lang="en-US" altLang="en-US" sz="1200" dirty="0">
              <a:solidFill>
                <a:schemeClr val="bg1"/>
              </a:solidFill>
              <a:latin typeface="Myriad Pro sg" panose="020B0503030403020204" pitchFamily="34" charset="0"/>
            </a:endParaRPr>
          </a:p>
          <a:p>
            <a:pPr marL="0" lvl="1" algn="ctr">
              <a:spcBef>
                <a:spcPts val="200"/>
              </a:spcBef>
              <a:buClr>
                <a:srgbClr val="CF1C23"/>
              </a:buClr>
              <a:buSzPct val="120000"/>
            </a:pPr>
            <a:r>
              <a:rPr lang="en-US" altLang="en-US" sz="1200" dirty="0">
                <a:solidFill>
                  <a:schemeClr val="bg1"/>
                </a:solidFill>
                <a:latin typeface="Myriad Pro sg" panose="020B0503030403020204" pitchFamily="34" charset="0"/>
                <a:sym typeface="+mn-ea"/>
              </a:rPr>
              <a:t>On course with achieving Platinum status as ACCA Platinum Approved Learning Partner by third year anniversary</a:t>
            </a:r>
            <a:endParaRPr lang="en-US" altLang="en-US" sz="1200" dirty="0">
              <a:solidFill>
                <a:schemeClr val="bg1"/>
              </a:solidFill>
              <a:latin typeface="Myriad Pro sg" panose="020B0503030403020204" pitchFamily="34" charset="0"/>
            </a:endParaRPr>
          </a:p>
          <a:p>
            <a:pPr marL="0" lvl="1" algn="ctr">
              <a:spcBef>
                <a:spcPts val="200"/>
              </a:spcBef>
              <a:buClr>
                <a:srgbClr val="CF1C23"/>
              </a:buClr>
              <a:buSzPct val="120000"/>
            </a:pPr>
            <a:r>
              <a:rPr lang="en-US" altLang="en-US" sz="1200" dirty="0">
                <a:solidFill>
                  <a:schemeClr val="bg1"/>
                </a:solidFill>
                <a:latin typeface="Myriad Pro sg" panose="020B0503030403020204" pitchFamily="34" charset="0"/>
                <a:sym typeface="+mn-ea"/>
              </a:rPr>
              <a:t>Commencing Continuous Professional Development (CPD)</a:t>
            </a:r>
          </a:p>
        </p:txBody>
      </p:sp>
      <p:sp>
        <p:nvSpPr>
          <p:cNvPr id="77" name="Text Box 76"/>
          <p:cNvSpPr txBox="1"/>
          <p:nvPr/>
        </p:nvSpPr>
        <p:spPr>
          <a:xfrm>
            <a:off x="4340860" y="4213860"/>
            <a:ext cx="2912745" cy="1671320"/>
          </a:xfrm>
          <a:prstGeom prst="rect">
            <a:avLst/>
          </a:prstGeom>
          <a:noFill/>
        </p:spPr>
        <p:txBody>
          <a:bodyPr wrap="square" rtlCol="0" anchor="t">
            <a:spAutoFit/>
          </a:bodyPr>
          <a:lstStyle/>
          <a:p>
            <a:pPr marL="0" lvl="1" algn="ctr">
              <a:spcBef>
                <a:spcPts val="200"/>
              </a:spcBef>
              <a:buClr>
                <a:srgbClr val="CF1C23"/>
              </a:buClr>
              <a:buSzPct val="120000"/>
            </a:pPr>
            <a:r>
              <a:rPr lang="en-US" altLang="en-US" sz="1200" dirty="0">
                <a:solidFill>
                  <a:schemeClr val="bg1"/>
                </a:solidFill>
                <a:latin typeface="Myriad Pro sg" panose="020B0503030403020204" pitchFamily="34" charset="0"/>
                <a:sym typeface="+mn-ea"/>
              </a:rPr>
              <a:t>70% pass rate for all diet papers</a:t>
            </a:r>
            <a:endParaRPr lang="en-US" altLang="en-US" sz="1200" dirty="0">
              <a:solidFill>
                <a:schemeClr val="bg1"/>
              </a:solidFill>
              <a:latin typeface="Myriad Pro sg" panose="020B0503030403020204" pitchFamily="34" charset="0"/>
            </a:endParaRPr>
          </a:p>
          <a:p>
            <a:pPr marL="0" lvl="1" algn="ctr">
              <a:spcBef>
                <a:spcPts val="200"/>
              </a:spcBef>
              <a:buClr>
                <a:srgbClr val="CF1C23"/>
              </a:buClr>
              <a:buSzPct val="120000"/>
            </a:pPr>
            <a:r>
              <a:rPr lang="en-US" altLang="en-US" sz="1200" dirty="0">
                <a:solidFill>
                  <a:schemeClr val="bg1"/>
                </a:solidFill>
                <a:latin typeface="Myriad Pro sg" panose="020B0503030403020204" pitchFamily="34" charset="0"/>
                <a:sym typeface="+mn-ea"/>
              </a:rPr>
              <a:t>Full fledged tutoring in September 2015</a:t>
            </a:r>
            <a:endParaRPr lang="en-US" altLang="en-US" sz="1200" dirty="0">
              <a:solidFill>
                <a:schemeClr val="bg1"/>
              </a:solidFill>
              <a:latin typeface="Myriad Pro sg" panose="020B0503030403020204" pitchFamily="34" charset="0"/>
            </a:endParaRPr>
          </a:p>
          <a:p>
            <a:pPr marL="0" lvl="1" algn="ctr">
              <a:spcBef>
                <a:spcPts val="200"/>
              </a:spcBef>
              <a:buClr>
                <a:srgbClr val="CF1C23"/>
              </a:buClr>
              <a:buSzPct val="120000"/>
            </a:pPr>
            <a:r>
              <a:rPr lang="en-US" altLang="en-US" sz="1200" dirty="0">
                <a:solidFill>
                  <a:schemeClr val="bg1"/>
                </a:solidFill>
                <a:latin typeface="Myriad Pro sg" panose="020B0503030403020204" pitchFamily="34" charset="0"/>
                <a:sym typeface="+mn-ea"/>
              </a:rPr>
              <a:t>Approved ACCA Learning partner by December 2015</a:t>
            </a:r>
            <a:endParaRPr lang="en-US" altLang="en-US" sz="1200" dirty="0">
              <a:solidFill>
                <a:schemeClr val="bg1"/>
              </a:solidFill>
              <a:latin typeface="Myriad Pro sg" panose="020B0503030403020204" pitchFamily="34" charset="0"/>
            </a:endParaRPr>
          </a:p>
          <a:p>
            <a:pPr marL="0" lvl="1" algn="ctr">
              <a:spcBef>
                <a:spcPts val="200"/>
              </a:spcBef>
              <a:buClr>
                <a:srgbClr val="CF1C23"/>
              </a:buClr>
              <a:buSzPct val="120000"/>
            </a:pPr>
            <a:r>
              <a:rPr lang="en-US" altLang="en-US" sz="1200" dirty="0">
                <a:solidFill>
                  <a:schemeClr val="bg1"/>
                </a:solidFill>
                <a:latin typeface="Myriad Pro sg" panose="020B0503030403020204" pitchFamily="34" charset="0"/>
                <a:sym typeface="+mn-ea"/>
              </a:rPr>
              <a:t>Student Prize winners - 2</a:t>
            </a:r>
            <a:r>
              <a:rPr lang="en-US" altLang="en-US" sz="1200" baseline="30000" dirty="0">
                <a:solidFill>
                  <a:schemeClr val="bg1"/>
                </a:solidFill>
                <a:latin typeface="Myriad Pro sg" panose="020B0503030403020204" pitchFamily="34" charset="0"/>
                <a:sym typeface="+mn-ea"/>
              </a:rPr>
              <a:t>nd</a:t>
            </a:r>
            <a:r>
              <a:rPr lang="en-US" altLang="en-US" sz="1200" dirty="0">
                <a:solidFill>
                  <a:schemeClr val="bg1"/>
                </a:solidFill>
                <a:latin typeface="Myriad Pro sg" panose="020B0503030403020204" pitchFamily="34" charset="0"/>
                <a:sym typeface="+mn-ea"/>
              </a:rPr>
              <a:t> Best Global, Best in Africa</a:t>
            </a:r>
            <a:endParaRPr lang="en-US" altLang="en-US" sz="1200" dirty="0">
              <a:solidFill>
                <a:schemeClr val="bg1"/>
              </a:solidFill>
              <a:latin typeface="Myriad Pro sg" panose="020B0503030403020204" pitchFamily="34" charset="0"/>
            </a:endParaRPr>
          </a:p>
          <a:p>
            <a:pPr marL="0" lvl="1" algn="ctr">
              <a:spcBef>
                <a:spcPts val="200"/>
              </a:spcBef>
              <a:buClr>
                <a:srgbClr val="CF1C23"/>
              </a:buClr>
              <a:buSzPct val="120000"/>
            </a:pPr>
            <a:r>
              <a:rPr lang="en-US" altLang="en-US" sz="1200" dirty="0">
                <a:solidFill>
                  <a:schemeClr val="bg1"/>
                </a:solidFill>
                <a:latin typeface="Myriad Pro sg" panose="020B0503030403020204" pitchFamily="34" charset="0"/>
                <a:sym typeface="+mn-ea"/>
              </a:rPr>
              <a:t>Lecturer base of over 40 persons across all subjects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reeform 4"/>
          <p:cNvSpPr/>
          <p:nvPr/>
        </p:nvSpPr>
        <p:spPr>
          <a:xfrm rot="19380000">
            <a:off x="4972050" y="-36195"/>
            <a:ext cx="608330" cy="954405"/>
          </a:xfrm>
          <a:custGeom>
            <a:avLst/>
            <a:gdLst>
              <a:gd name="connsiteX0" fmla="*/ 0 w 1405"/>
              <a:gd name="connsiteY0" fmla="*/ 1623 h 2204"/>
              <a:gd name="connsiteX1" fmla="*/ 622 w 1405"/>
              <a:gd name="connsiteY1" fmla="*/ 809 h 2204"/>
              <a:gd name="connsiteX2" fmla="*/ 1379 w 1405"/>
              <a:gd name="connsiteY2" fmla="*/ 0 h 2204"/>
              <a:gd name="connsiteX3" fmla="*/ 1391 w 1405"/>
              <a:gd name="connsiteY3" fmla="*/ 1496 h 2204"/>
              <a:gd name="connsiteX4" fmla="*/ 0 w 1405"/>
              <a:gd name="connsiteY4" fmla="*/ 1623 h 2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 h="2204">
                <a:moveTo>
                  <a:pt x="0" y="1623"/>
                </a:moveTo>
                <a:cubicBezTo>
                  <a:pt x="28" y="1193"/>
                  <a:pt x="249" y="1012"/>
                  <a:pt x="622" y="809"/>
                </a:cubicBezTo>
                <a:cubicBezTo>
                  <a:pt x="1112" y="543"/>
                  <a:pt x="1304" y="264"/>
                  <a:pt x="1379" y="0"/>
                </a:cubicBezTo>
                <a:cubicBezTo>
                  <a:pt x="1379" y="229"/>
                  <a:pt x="1429" y="1270"/>
                  <a:pt x="1391" y="1496"/>
                </a:cubicBezTo>
                <a:cubicBezTo>
                  <a:pt x="1197" y="2631"/>
                  <a:pt x="26" y="2193"/>
                  <a:pt x="0" y="1623"/>
                </a:cubicBezTo>
                <a:close/>
              </a:path>
            </a:pathLst>
          </a:custGeom>
          <a:gradFill>
            <a:gsLst>
              <a:gs pos="0">
                <a:schemeClr val="accent1">
                  <a:lumMod val="75000"/>
                </a:schemeClr>
              </a:gs>
              <a:gs pos="100000">
                <a:srgbClr val="0E2557"/>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1135380" y="6549390"/>
            <a:ext cx="1107440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rot="5400000">
            <a:off x="309880" y="5715635"/>
            <a:ext cx="883285" cy="1386205"/>
          </a:xfrm>
          <a:custGeom>
            <a:avLst/>
            <a:gdLst>
              <a:gd name="connsiteX0" fmla="*/ 0 w 6919"/>
              <a:gd name="connsiteY0" fmla="*/ 8072 h 10859"/>
              <a:gd name="connsiteX1" fmla="*/ 3095 w 6919"/>
              <a:gd name="connsiteY1" fmla="*/ 4025 h 10859"/>
              <a:gd name="connsiteX2" fmla="*/ 6859 w 6919"/>
              <a:gd name="connsiteY2" fmla="*/ 0 h 10859"/>
              <a:gd name="connsiteX3" fmla="*/ 6919 w 6919"/>
              <a:gd name="connsiteY3" fmla="*/ 7442 h 10859"/>
              <a:gd name="connsiteX4" fmla="*/ 3095 w 6919"/>
              <a:gd name="connsiteY4" fmla="*/ 10859 h 10859"/>
              <a:gd name="connsiteX5" fmla="*/ 0 w 6919"/>
              <a:gd name="connsiteY5" fmla="*/ 8072 h 1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9" h="10859">
                <a:moveTo>
                  <a:pt x="0" y="8072"/>
                </a:moveTo>
                <a:cubicBezTo>
                  <a:pt x="139" y="5934"/>
                  <a:pt x="1238" y="5032"/>
                  <a:pt x="3095" y="4025"/>
                </a:cubicBezTo>
                <a:cubicBezTo>
                  <a:pt x="5532" y="2703"/>
                  <a:pt x="6485" y="1314"/>
                  <a:pt x="6859" y="0"/>
                </a:cubicBezTo>
                <a:cubicBezTo>
                  <a:pt x="6859" y="1139"/>
                  <a:pt x="6919" y="6303"/>
                  <a:pt x="6919" y="7442"/>
                </a:cubicBezTo>
                <a:cubicBezTo>
                  <a:pt x="6919" y="9329"/>
                  <a:pt x="5207" y="10859"/>
                  <a:pt x="3095" y="10859"/>
                </a:cubicBezTo>
                <a:cubicBezTo>
                  <a:pt x="983" y="10859"/>
                  <a:pt x="23" y="9560"/>
                  <a:pt x="0" y="8072"/>
                </a:cubicBezTo>
                <a:close/>
              </a:path>
            </a:pathLst>
          </a:custGeom>
          <a:gradFill>
            <a:gsLst>
              <a:gs pos="0">
                <a:schemeClr val="accent1">
                  <a:lumMod val="75000"/>
                </a:schemeClr>
              </a:gs>
              <a:gs pos="100000">
                <a:srgbClr val="0E2557"/>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3"/>
          <p:cNvSpPr>
            <a:spLocks noChangeArrowheads="1"/>
          </p:cNvSpPr>
          <p:nvPr/>
        </p:nvSpPr>
        <p:spPr bwMode="auto">
          <a:xfrm>
            <a:off x="1824355" y="6587490"/>
            <a:ext cx="32893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fontAlgn="auto" hangingPunct="1">
              <a:lnSpc>
                <a:spcPct val="70000"/>
              </a:lnSpc>
              <a:spcBef>
                <a:spcPts val="0"/>
              </a:spcBef>
              <a:spcAft>
                <a:spcPts val="0"/>
              </a:spcAft>
              <a:defRPr/>
            </a:pPr>
            <a:r>
              <a:rPr lang="en-US" altLang="en-US" sz="1600" dirty="0">
                <a:solidFill>
                  <a:schemeClr val="tx1"/>
                </a:solidFill>
              </a:rPr>
              <a:t>www.thenewsynergyspecialist.com</a:t>
            </a:r>
          </a:p>
        </p:txBody>
      </p:sp>
      <p:sp>
        <p:nvSpPr>
          <p:cNvPr id="7" name="Rectangle 3"/>
          <p:cNvSpPr>
            <a:spLocks noChangeArrowheads="1"/>
          </p:cNvSpPr>
          <p:nvPr/>
        </p:nvSpPr>
        <p:spPr bwMode="auto">
          <a:xfrm>
            <a:off x="8488045" y="6587490"/>
            <a:ext cx="32893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fontAlgn="auto" hangingPunct="1">
              <a:lnSpc>
                <a:spcPct val="70000"/>
              </a:lnSpc>
              <a:spcBef>
                <a:spcPts val="0"/>
              </a:spcBef>
              <a:spcAft>
                <a:spcPts val="0"/>
              </a:spcAft>
              <a:defRPr/>
            </a:pPr>
            <a:r>
              <a:rPr lang="en-US" altLang="en-US" sz="1600" dirty="0">
                <a:solidFill>
                  <a:schemeClr val="accent1">
                    <a:lumMod val="50000"/>
                  </a:schemeClr>
                </a:solidFill>
              </a:rPr>
              <a:t>...enter to learn, live to achieve</a:t>
            </a:r>
          </a:p>
        </p:txBody>
      </p:sp>
      <p:sp>
        <p:nvSpPr>
          <p:cNvPr id="2" name="Freeform 1"/>
          <p:cNvSpPr/>
          <p:nvPr/>
        </p:nvSpPr>
        <p:spPr>
          <a:xfrm>
            <a:off x="-52070" y="285115"/>
            <a:ext cx="5343525" cy="746760"/>
          </a:xfrm>
          <a:custGeom>
            <a:avLst/>
            <a:gdLst>
              <a:gd name="connsiteX0" fmla="*/ 0 w 8415"/>
              <a:gd name="connsiteY0" fmla="*/ 24 h 1176"/>
              <a:gd name="connsiteX1" fmla="*/ 7735 w 8415"/>
              <a:gd name="connsiteY1" fmla="*/ 0 h 1176"/>
              <a:gd name="connsiteX2" fmla="*/ 8415 w 8415"/>
              <a:gd name="connsiteY2" fmla="*/ 1134 h 1176"/>
              <a:gd name="connsiteX3" fmla="*/ 0 w 8415"/>
              <a:gd name="connsiteY3" fmla="*/ 1176 h 1176"/>
              <a:gd name="connsiteX4" fmla="*/ 0 w 8415"/>
              <a:gd name="connsiteY4" fmla="*/ 24 h 1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5" h="1176">
                <a:moveTo>
                  <a:pt x="0" y="24"/>
                </a:moveTo>
                <a:lnTo>
                  <a:pt x="7735" y="0"/>
                </a:lnTo>
                <a:cubicBezTo>
                  <a:pt x="7711" y="738"/>
                  <a:pt x="7973" y="976"/>
                  <a:pt x="8415" y="1134"/>
                </a:cubicBezTo>
                <a:lnTo>
                  <a:pt x="0" y="1176"/>
                </a:lnTo>
                <a:lnTo>
                  <a:pt x="0" y="24"/>
                </a:lnTo>
                <a:close/>
              </a:path>
            </a:pathLst>
          </a:custGeom>
          <a:gradFill>
            <a:gsLst>
              <a:gs pos="0">
                <a:schemeClr val="accent1">
                  <a:lumMod val="75000"/>
                </a:schemeClr>
              </a:gs>
              <a:gs pos="99000">
                <a:srgbClr val="0E2557"/>
              </a:gs>
            </a:gsLst>
            <a:lin ang="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2"/>
          <p:cNvSpPr txBox="1"/>
          <p:nvPr/>
        </p:nvSpPr>
        <p:spPr>
          <a:xfrm>
            <a:off x="902653" y="409575"/>
            <a:ext cx="2816860" cy="460375"/>
          </a:xfrm>
          <a:prstGeom prst="rect">
            <a:avLst/>
          </a:prstGeom>
          <a:noFill/>
          <a:effectLst>
            <a:outerShdw blurRad="533400" dist="50800" dir="5820000" algn="ctr" rotWithShape="0">
              <a:srgbClr val="000000">
                <a:alpha val="94000"/>
              </a:srgbClr>
            </a:outerShdw>
          </a:effectLst>
        </p:spPr>
        <p:txBody>
          <a:bodyPr wrap="none" rtlCol="0" anchor="t">
            <a:spAutoFit/>
          </a:bodyPr>
          <a:lstStyle/>
          <a:p>
            <a:pPr algn="dist" eaLnBrk="1" hangingPunct="1"/>
            <a:r>
              <a:rPr lang="en-US" altLang="en-US" sz="2400" b="1">
                <a:solidFill>
                  <a:schemeClr val="bg1"/>
                </a:solidFill>
                <a:effectLst>
                  <a:reflection stA="45000" endPos="40000" dir="5400000" sy="-100000" algn="bl" rotWithShape="0"/>
                </a:effectLst>
                <a:sym typeface="+mn-ea"/>
              </a:rPr>
              <a:t>INVESTMENT SO FAR</a:t>
            </a:r>
          </a:p>
        </p:txBody>
      </p:sp>
      <p:pic>
        <p:nvPicPr>
          <p:cNvPr id="8" name="Content Placeholder 7" descr="MARKETING PLAN new-26"/>
          <p:cNvPicPr>
            <a:picLocks noGrp="1" noChangeAspect="1"/>
          </p:cNvPicPr>
          <p:nvPr>
            <p:ph sz="half" idx="1"/>
          </p:nvPr>
        </p:nvPicPr>
        <p:blipFill>
          <a:blip r:embed="rId2"/>
          <a:stretch>
            <a:fillRect/>
          </a:stretch>
        </p:blipFill>
        <p:spPr>
          <a:xfrm>
            <a:off x="8712200" y="365125"/>
            <a:ext cx="3133090" cy="709930"/>
          </a:xfrm>
          <a:prstGeom prst="rect">
            <a:avLst/>
          </a:prstGeom>
        </p:spPr>
      </p:pic>
      <p:sp>
        <p:nvSpPr>
          <p:cNvPr id="10" name="Text Box 9"/>
          <p:cNvSpPr txBox="1"/>
          <p:nvPr/>
        </p:nvSpPr>
        <p:spPr>
          <a:xfrm>
            <a:off x="1135380" y="1649730"/>
            <a:ext cx="10108565" cy="645160"/>
          </a:xfrm>
          <a:prstGeom prst="rect">
            <a:avLst/>
          </a:prstGeom>
          <a:noFill/>
        </p:spPr>
        <p:txBody>
          <a:bodyPr wrap="square" rtlCol="0">
            <a:spAutoFit/>
          </a:bodyPr>
          <a:lstStyle/>
          <a:p>
            <a:pPr marL="0" lvl="1"/>
            <a:r>
              <a:rPr lang="en-US" b="1" i="1" dirty="0">
                <a:solidFill>
                  <a:srgbClr val="060E18"/>
                </a:solidFill>
                <a:sym typeface="+mn-ea"/>
              </a:rPr>
              <a:t>From August 2015 to October 2018, TNSS has invested about N230 Million (almost £500,000) in the delivery of world class ACCA tuition and promotional activities as shown in the table below</a:t>
            </a:r>
            <a:endParaRPr lang="en-US"/>
          </a:p>
        </p:txBody>
      </p:sp>
      <p:sp>
        <p:nvSpPr>
          <p:cNvPr id="11" name="Rectangle 10"/>
          <p:cNvSpPr/>
          <p:nvPr/>
        </p:nvSpPr>
        <p:spPr>
          <a:xfrm>
            <a:off x="3599815" y="2604770"/>
            <a:ext cx="5112385" cy="7556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Content Placeholder 20"/>
          <p:cNvGraphicFramePr>
            <a:graphicFrameLocks noGrp="1"/>
          </p:cNvGraphicFramePr>
          <p:nvPr>
            <p:ph sz="half" idx="2"/>
          </p:nvPr>
        </p:nvGraphicFramePr>
        <p:xfrm>
          <a:off x="1231265" y="2958465"/>
          <a:ext cx="9652635" cy="2748280"/>
        </p:xfrm>
        <a:graphic>
          <a:graphicData uri="http://schemas.openxmlformats.org/drawingml/2006/table">
            <a:tbl>
              <a:tblPr firstRow="1" bandRow="1">
                <a:tableStyleId>{5C22544A-7EE6-4342-B048-85BDC9FD1C3A}</a:tableStyleId>
              </a:tblPr>
              <a:tblGrid>
                <a:gridCol w="3358515">
                  <a:extLst>
                    <a:ext uri="{9D8B030D-6E8A-4147-A177-3AD203B41FA5}">
                      <a16:colId xmlns:a16="http://schemas.microsoft.com/office/drawing/2014/main" val="20000"/>
                    </a:ext>
                  </a:extLst>
                </a:gridCol>
                <a:gridCol w="3146425">
                  <a:extLst>
                    <a:ext uri="{9D8B030D-6E8A-4147-A177-3AD203B41FA5}">
                      <a16:colId xmlns:a16="http://schemas.microsoft.com/office/drawing/2014/main" val="20001"/>
                    </a:ext>
                  </a:extLst>
                </a:gridCol>
                <a:gridCol w="3147695">
                  <a:extLst>
                    <a:ext uri="{9D8B030D-6E8A-4147-A177-3AD203B41FA5}">
                      <a16:colId xmlns:a16="http://schemas.microsoft.com/office/drawing/2014/main" val="20002"/>
                    </a:ext>
                  </a:extLst>
                </a:gridCol>
              </a:tblGrid>
              <a:tr h="462915">
                <a:tc>
                  <a:txBody>
                    <a:bodyPr/>
                    <a:lstStyle/>
                    <a:p>
                      <a:pPr marL="0" algn="ctr" defTabSz="914400" rtl="0" eaLnBrk="1" latinLnBrk="0" hangingPunct="1"/>
                      <a:r>
                        <a:rPr lang="en-US" sz="1800" b="1" kern="1200" dirty="0">
                          <a:solidFill>
                            <a:schemeClr val="lt1"/>
                          </a:solidFill>
                          <a:latin typeface="+mn-lt"/>
                          <a:ea typeface="+mn-ea"/>
                          <a:cs typeface="+mn-cs"/>
                        </a:rPr>
                        <a:t>Details</a:t>
                      </a:r>
                    </a:p>
                  </a:txBody>
                  <a:tcPr marT="45725" marB="45725"/>
                </a:tc>
                <a:tc>
                  <a:txBody>
                    <a:bodyPr/>
                    <a:lstStyle/>
                    <a:p>
                      <a:pPr algn="ctr"/>
                      <a:r>
                        <a:rPr lang="en-US" sz="1800" dirty="0"/>
                        <a:t>NGN</a:t>
                      </a:r>
                    </a:p>
                  </a:txBody>
                  <a:tcPr marT="45725" marB="45725"/>
                </a:tc>
                <a:tc>
                  <a:txBody>
                    <a:bodyPr/>
                    <a:lstStyle/>
                    <a:p>
                      <a:pPr algn="ctr"/>
                      <a:r>
                        <a:rPr lang="en-US" sz="1800" dirty="0"/>
                        <a:t>GPB</a:t>
                      </a:r>
                    </a:p>
                  </a:txBody>
                  <a:tcPr marT="45725" marB="45725"/>
                </a:tc>
                <a:extLst>
                  <a:ext uri="{0D108BD9-81ED-4DB2-BD59-A6C34878D82A}">
                    <a16:rowId xmlns:a16="http://schemas.microsoft.com/office/drawing/2014/main" val="10000"/>
                  </a:ext>
                </a:extLst>
              </a:tr>
              <a:tr h="370840">
                <a:tc>
                  <a:txBody>
                    <a:bodyPr/>
                    <a:lstStyle/>
                    <a:p>
                      <a:r>
                        <a:rPr lang="en-US" sz="1800" b="1" i="1" dirty="0"/>
                        <a:t>Facility Use</a:t>
                      </a:r>
                    </a:p>
                  </a:txBody>
                  <a:tcPr marT="45725" marB="45725"/>
                </a:tc>
                <a:tc>
                  <a:txBody>
                    <a:bodyPr/>
                    <a:lstStyle/>
                    <a:p>
                      <a:pPr algn="ctr"/>
                      <a:r>
                        <a:rPr lang="en-US" sz="1800" b="1" i="1" dirty="0"/>
                        <a:t>45,000,000.00</a:t>
                      </a:r>
                    </a:p>
                  </a:txBody>
                  <a:tcPr marT="45725" marB="45725"/>
                </a:tc>
                <a:tc>
                  <a:txBody>
                    <a:bodyPr/>
                    <a:lstStyle/>
                    <a:p>
                      <a:pPr algn="ctr"/>
                      <a:r>
                        <a:rPr lang="en-US" sz="1800" b="1" i="1" dirty="0"/>
                        <a:t>100,000.00</a:t>
                      </a:r>
                    </a:p>
                  </a:txBody>
                  <a:tcPr marT="45725" marB="45725"/>
                </a:tc>
                <a:extLst>
                  <a:ext uri="{0D108BD9-81ED-4DB2-BD59-A6C34878D82A}">
                    <a16:rowId xmlns:a16="http://schemas.microsoft.com/office/drawing/2014/main" val="10001"/>
                  </a:ext>
                </a:extLst>
              </a:tr>
              <a:tr h="370881">
                <a:tc>
                  <a:txBody>
                    <a:bodyPr/>
                    <a:lstStyle/>
                    <a:p>
                      <a:r>
                        <a:rPr lang="en-US" sz="1800" b="1" i="1" dirty="0"/>
                        <a:t>Facilitators’ Fees</a:t>
                      </a:r>
                    </a:p>
                  </a:txBody>
                  <a:tcPr marT="45725" marB="45725"/>
                </a:tc>
                <a:tc>
                  <a:txBody>
                    <a:bodyPr/>
                    <a:lstStyle/>
                    <a:p>
                      <a:pPr algn="ctr"/>
                      <a:r>
                        <a:rPr lang="en-US" sz="1800" b="1" i="1" dirty="0"/>
                        <a:t>40,500,000.00</a:t>
                      </a:r>
                    </a:p>
                  </a:txBody>
                  <a:tcPr marT="45725" marB="45725"/>
                </a:tc>
                <a:tc>
                  <a:txBody>
                    <a:bodyPr/>
                    <a:lstStyle/>
                    <a:p>
                      <a:pPr algn="ctr"/>
                      <a:r>
                        <a:rPr lang="en-US" sz="1800" b="1" i="1" dirty="0"/>
                        <a:t>93,114.75</a:t>
                      </a:r>
                    </a:p>
                  </a:txBody>
                  <a:tcPr marT="45725" marB="45725"/>
                </a:tc>
                <a:extLst>
                  <a:ext uri="{0D108BD9-81ED-4DB2-BD59-A6C34878D82A}">
                    <a16:rowId xmlns:a16="http://schemas.microsoft.com/office/drawing/2014/main" val="10002"/>
                  </a:ext>
                </a:extLst>
              </a:tr>
              <a:tr h="370881">
                <a:tc>
                  <a:txBody>
                    <a:bodyPr/>
                    <a:lstStyle/>
                    <a:p>
                      <a:r>
                        <a:rPr lang="en-US" sz="1800" b="1" i="1" dirty="0"/>
                        <a:t>Other Administration Fees</a:t>
                      </a:r>
                    </a:p>
                  </a:txBody>
                  <a:tcPr marT="45725" marB="45725"/>
                </a:tc>
                <a:tc>
                  <a:txBody>
                    <a:bodyPr/>
                    <a:lstStyle/>
                    <a:p>
                      <a:pPr algn="ctr"/>
                      <a:r>
                        <a:rPr lang="en-US" sz="1800" b="1" i="1" dirty="0"/>
                        <a:t>42,898,937.50</a:t>
                      </a:r>
                    </a:p>
                  </a:txBody>
                  <a:tcPr marT="45725" marB="45725"/>
                </a:tc>
                <a:tc>
                  <a:txBody>
                    <a:bodyPr/>
                    <a:lstStyle/>
                    <a:p>
                      <a:pPr algn="ctr"/>
                      <a:r>
                        <a:rPr lang="en-US" sz="1800" b="1" i="1" dirty="0"/>
                        <a:t>107,865.37</a:t>
                      </a:r>
                    </a:p>
                  </a:txBody>
                  <a:tcPr marT="45725" marB="45725"/>
                </a:tc>
                <a:extLst>
                  <a:ext uri="{0D108BD9-81ED-4DB2-BD59-A6C34878D82A}">
                    <a16:rowId xmlns:a16="http://schemas.microsoft.com/office/drawing/2014/main" val="10003"/>
                  </a:ext>
                </a:extLst>
              </a:tr>
              <a:tr h="431001">
                <a:tc>
                  <a:txBody>
                    <a:bodyPr/>
                    <a:lstStyle/>
                    <a:p>
                      <a:r>
                        <a:rPr lang="en-US" sz="1800" b="1" i="1" dirty="0"/>
                        <a:t>Events – Tertiary Institutions</a:t>
                      </a:r>
                    </a:p>
                  </a:txBody>
                  <a:tcPr marT="45725" marB="45725"/>
                </a:tc>
                <a:tc>
                  <a:txBody>
                    <a:bodyPr/>
                    <a:lstStyle/>
                    <a:p>
                      <a:pPr algn="ctr"/>
                      <a:r>
                        <a:rPr lang="en-US" sz="1800" b="1" i="1" dirty="0"/>
                        <a:t>1,400,000.00</a:t>
                      </a:r>
                    </a:p>
                  </a:txBody>
                  <a:tcPr marT="45725" marB="45725"/>
                </a:tc>
                <a:tc>
                  <a:txBody>
                    <a:bodyPr/>
                    <a:lstStyle/>
                    <a:p>
                      <a:pPr algn="ctr"/>
                      <a:r>
                        <a:rPr lang="en-US" sz="1800" b="1" i="1" dirty="0"/>
                        <a:t>3,278.69</a:t>
                      </a:r>
                    </a:p>
                  </a:txBody>
                  <a:tcPr marT="45725" marB="45725"/>
                </a:tc>
                <a:extLst>
                  <a:ext uri="{0D108BD9-81ED-4DB2-BD59-A6C34878D82A}">
                    <a16:rowId xmlns:a16="http://schemas.microsoft.com/office/drawing/2014/main" val="10004"/>
                  </a:ext>
                </a:extLst>
              </a:tr>
              <a:tr h="370881">
                <a:tc>
                  <a:txBody>
                    <a:bodyPr/>
                    <a:lstStyle/>
                    <a:p>
                      <a:r>
                        <a:rPr lang="en-US" sz="1800" b="1" i="1" dirty="0"/>
                        <a:t>Total Assets</a:t>
                      </a:r>
                    </a:p>
                  </a:txBody>
                  <a:tcPr marT="45725" marB="45725"/>
                </a:tc>
                <a:tc>
                  <a:txBody>
                    <a:bodyPr/>
                    <a:lstStyle/>
                    <a:p>
                      <a:pPr algn="ctr"/>
                      <a:r>
                        <a:rPr lang="en-US" sz="1800" b="1" i="1" dirty="0"/>
                        <a:t>31,059,440.00</a:t>
                      </a:r>
                    </a:p>
                  </a:txBody>
                  <a:tcPr marT="45725" marB="45725"/>
                </a:tc>
                <a:tc>
                  <a:txBody>
                    <a:bodyPr/>
                    <a:lstStyle/>
                    <a:p>
                      <a:pPr algn="ctr"/>
                      <a:r>
                        <a:rPr lang="en-US" sz="1800" b="1" i="1" dirty="0"/>
                        <a:t>69,047.34</a:t>
                      </a:r>
                    </a:p>
                  </a:txBody>
                  <a:tcPr marT="45725" marB="45725"/>
                </a:tc>
                <a:extLst>
                  <a:ext uri="{0D108BD9-81ED-4DB2-BD59-A6C34878D82A}">
                    <a16:rowId xmlns:a16="http://schemas.microsoft.com/office/drawing/2014/main" val="10005"/>
                  </a:ext>
                </a:extLst>
              </a:tr>
              <a:tr h="37088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b="1" i="1" dirty="0"/>
                        <a:t>Miscellaneous</a:t>
                      </a:r>
                    </a:p>
                  </a:txBody>
                  <a:tcPr marT="45725" marB="45725"/>
                </a:tc>
                <a:tc>
                  <a:txBody>
                    <a:bodyPr/>
                    <a:lstStyle/>
                    <a:p>
                      <a:pPr algn="ctr"/>
                      <a:r>
                        <a:rPr lang="en-US" sz="1800" b="1" dirty="0"/>
                        <a:t>14,000,000.00</a:t>
                      </a:r>
                    </a:p>
                  </a:txBody>
                  <a:tcPr marT="45725" marB="45725"/>
                </a:tc>
                <a:tc>
                  <a:txBody>
                    <a:bodyPr/>
                    <a:lstStyle/>
                    <a:p>
                      <a:pPr algn="ctr"/>
                      <a:r>
                        <a:rPr lang="en-US" sz="1800" b="1" dirty="0"/>
                        <a:t>32,786.89</a:t>
                      </a:r>
                    </a:p>
                  </a:txBody>
                  <a:tcPr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reeform 4"/>
          <p:cNvSpPr/>
          <p:nvPr/>
        </p:nvSpPr>
        <p:spPr>
          <a:xfrm rot="19380000">
            <a:off x="4972050" y="-36195"/>
            <a:ext cx="608330" cy="954405"/>
          </a:xfrm>
          <a:custGeom>
            <a:avLst/>
            <a:gdLst>
              <a:gd name="connsiteX0" fmla="*/ 0 w 1405"/>
              <a:gd name="connsiteY0" fmla="*/ 1623 h 2204"/>
              <a:gd name="connsiteX1" fmla="*/ 622 w 1405"/>
              <a:gd name="connsiteY1" fmla="*/ 809 h 2204"/>
              <a:gd name="connsiteX2" fmla="*/ 1379 w 1405"/>
              <a:gd name="connsiteY2" fmla="*/ 0 h 2204"/>
              <a:gd name="connsiteX3" fmla="*/ 1391 w 1405"/>
              <a:gd name="connsiteY3" fmla="*/ 1496 h 2204"/>
              <a:gd name="connsiteX4" fmla="*/ 0 w 1405"/>
              <a:gd name="connsiteY4" fmla="*/ 1623 h 2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 h="2204">
                <a:moveTo>
                  <a:pt x="0" y="1623"/>
                </a:moveTo>
                <a:cubicBezTo>
                  <a:pt x="28" y="1193"/>
                  <a:pt x="249" y="1012"/>
                  <a:pt x="622" y="809"/>
                </a:cubicBezTo>
                <a:cubicBezTo>
                  <a:pt x="1112" y="543"/>
                  <a:pt x="1304" y="264"/>
                  <a:pt x="1379" y="0"/>
                </a:cubicBezTo>
                <a:cubicBezTo>
                  <a:pt x="1379" y="229"/>
                  <a:pt x="1429" y="1270"/>
                  <a:pt x="1391" y="1496"/>
                </a:cubicBezTo>
                <a:cubicBezTo>
                  <a:pt x="1197" y="2631"/>
                  <a:pt x="26" y="2193"/>
                  <a:pt x="0" y="1623"/>
                </a:cubicBezTo>
                <a:close/>
              </a:path>
            </a:pathLst>
          </a:custGeom>
          <a:gradFill>
            <a:gsLst>
              <a:gs pos="0">
                <a:schemeClr val="accent1">
                  <a:lumMod val="75000"/>
                </a:schemeClr>
              </a:gs>
              <a:gs pos="100000">
                <a:srgbClr val="0E2557"/>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1135380" y="6549390"/>
            <a:ext cx="1107440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rot="5400000">
            <a:off x="309880" y="5715635"/>
            <a:ext cx="883285" cy="1386205"/>
          </a:xfrm>
          <a:custGeom>
            <a:avLst/>
            <a:gdLst>
              <a:gd name="connsiteX0" fmla="*/ 0 w 6919"/>
              <a:gd name="connsiteY0" fmla="*/ 8072 h 10859"/>
              <a:gd name="connsiteX1" fmla="*/ 3095 w 6919"/>
              <a:gd name="connsiteY1" fmla="*/ 4025 h 10859"/>
              <a:gd name="connsiteX2" fmla="*/ 6859 w 6919"/>
              <a:gd name="connsiteY2" fmla="*/ 0 h 10859"/>
              <a:gd name="connsiteX3" fmla="*/ 6919 w 6919"/>
              <a:gd name="connsiteY3" fmla="*/ 7442 h 10859"/>
              <a:gd name="connsiteX4" fmla="*/ 3095 w 6919"/>
              <a:gd name="connsiteY4" fmla="*/ 10859 h 10859"/>
              <a:gd name="connsiteX5" fmla="*/ 0 w 6919"/>
              <a:gd name="connsiteY5" fmla="*/ 8072 h 1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9" h="10859">
                <a:moveTo>
                  <a:pt x="0" y="8072"/>
                </a:moveTo>
                <a:cubicBezTo>
                  <a:pt x="139" y="5934"/>
                  <a:pt x="1238" y="5032"/>
                  <a:pt x="3095" y="4025"/>
                </a:cubicBezTo>
                <a:cubicBezTo>
                  <a:pt x="5532" y="2703"/>
                  <a:pt x="6485" y="1314"/>
                  <a:pt x="6859" y="0"/>
                </a:cubicBezTo>
                <a:cubicBezTo>
                  <a:pt x="6859" y="1139"/>
                  <a:pt x="6919" y="6303"/>
                  <a:pt x="6919" y="7442"/>
                </a:cubicBezTo>
                <a:cubicBezTo>
                  <a:pt x="6919" y="9329"/>
                  <a:pt x="5207" y="10859"/>
                  <a:pt x="3095" y="10859"/>
                </a:cubicBezTo>
                <a:cubicBezTo>
                  <a:pt x="983" y="10859"/>
                  <a:pt x="23" y="9560"/>
                  <a:pt x="0" y="8072"/>
                </a:cubicBezTo>
                <a:close/>
              </a:path>
            </a:pathLst>
          </a:custGeom>
          <a:gradFill>
            <a:gsLst>
              <a:gs pos="0">
                <a:schemeClr val="accent1">
                  <a:lumMod val="75000"/>
                </a:schemeClr>
              </a:gs>
              <a:gs pos="100000">
                <a:srgbClr val="0E2557"/>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3"/>
          <p:cNvSpPr>
            <a:spLocks noChangeArrowheads="1"/>
          </p:cNvSpPr>
          <p:nvPr/>
        </p:nvSpPr>
        <p:spPr bwMode="auto">
          <a:xfrm>
            <a:off x="1824355" y="6587490"/>
            <a:ext cx="32893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fontAlgn="auto" hangingPunct="1">
              <a:lnSpc>
                <a:spcPct val="70000"/>
              </a:lnSpc>
              <a:spcBef>
                <a:spcPts val="0"/>
              </a:spcBef>
              <a:spcAft>
                <a:spcPts val="0"/>
              </a:spcAft>
              <a:defRPr/>
            </a:pPr>
            <a:r>
              <a:rPr lang="en-US" altLang="en-US" sz="1600" dirty="0">
                <a:solidFill>
                  <a:schemeClr val="tx1"/>
                </a:solidFill>
              </a:rPr>
              <a:t>www.thenewsynergyspecialist.com</a:t>
            </a:r>
          </a:p>
        </p:txBody>
      </p:sp>
      <p:sp>
        <p:nvSpPr>
          <p:cNvPr id="7" name="Rectangle 3"/>
          <p:cNvSpPr>
            <a:spLocks noChangeArrowheads="1"/>
          </p:cNvSpPr>
          <p:nvPr/>
        </p:nvSpPr>
        <p:spPr bwMode="auto">
          <a:xfrm>
            <a:off x="8488045" y="6587490"/>
            <a:ext cx="32893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fontAlgn="auto" hangingPunct="1">
              <a:lnSpc>
                <a:spcPct val="70000"/>
              </a:lnSpc>
              <a:spcBef>
                <a:spcPts val="0"/>
              </a:spcBef>
              <a:spcAft>
                <a:spcPts val="0"/>
              </a:spcAft>
              <a:defRPr/>
            </a:pPr>
            <a:r>
              <a:rPr lang="en-US" altLang="en-US" sz="1600" dirty="0">
                <a:solidFill>
                  <a:schemeClr val="accent1">
                    <a:lumMod val="50000"/>
                  </a:schemeClr>
                </a:solidFill>
              </a:rPr>
              <a:t>...enter to learn, live to achieve</a:t>
            </a:r>
          </a:p>
        </p:txBody>
      </p:sp>
      <p:sp>
        <p:nvSpPr>
          <p:cNvPr id="2" name="Freeform 1"/>
          <p:cNvSpPr/>
          <p:nvPr/>
        </p:nvSpPr>
        <p:spPr>
          <a:xfrm>
            <a:off x="-52070" y="285115"/>
            <a:ext cx="5343525" cy="746760"/>
          </a:xfrm>
          <a:custGeom>
            <a:avLst/>
            <a:gdLst>
              <a:gd name="connsiteX0" fmla="*/ 0 w 8415"/>
              <a:gd name="connsiteY0" fmla="*/ 24 h 1176"/>
              <a:gd name="connsiteX1" fmla="*/ 7735 w 8415"/>
              <a:gd name="connsiteY1" fmla="*/ 0 h 1176"/>
              <a:gd name="connsiteX2" fmla="*/ 8415 w 8415"/>
              <a:gd name="connsiteY2" fmla="*/ 1134 h 1176"/>
              <a:gd name="connsiteX3" fmla="*/ 0 w 8415"/>
              <a:gd name="connsiteY3" fmla="*/ 1176 h 1176"/>
              <a:gd name="connsiteX4" fmla="*/ 0 w 8415"/>
              <a:gd name="connsiteY4" fmla="*/ 24 h 1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5" h="1176">
                <a:moveTo>
                  <a:pt x="0" y="24"/>
                </a:moveTo>
                <a:lnTo>
                  <a:pt x="7735" y="0"/>
                </a:lnTo>
                <a:cubicBezTo>
                  <a:pt x="7711" y="738"/>
                  <a:pt x="7973" y="976"/>
                  <a:pt x="8415" y="1134"/>
                </a:cubicBezTo>
                <a:lnTo>
                  <a:pt x="0" y="1176"/>
                </a:lnTo>
                <a:lnTo>
                  <a:pt x="0" y="24"/>
                </a:lnTo>
                <a:close/>
              </a:path>
            </a:pathLst>
          </a:custGeom>
          <a:gradFill>
            <a:gsLst>
              <a:gs pos="0">
                <a:schemeClr val="accent1">
                  <a:lumMod val="75000"/>
                </a:schemeClr>
              </a:gs>
              <a:gs pos="99000">
                <a:srgbClr val="0E2557"/>
              </a:gs>
            </a:gsLst>
            <a:lin ang="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2"/>
          <p:cNvSpPr txBox="1"/>
          <p:nvPr/>
        </p:nvSpPr>
        <p:spPr>
          <a:xfrm>
            <a:off x="941705" y="409575"/>
            <a:ext cx="2738755" cy="460375"/>
          </a:xfrm>
          <a:prstGeom prst="rect">
            <a:avLst/>
          </a:prstGeom>
          <a:noFill/>
          <a:effectLst>
            <a:outerShdw blurRad="533400" dist="50800" dir="5820000" algn="ctr" rotWithShape="0">
              <a:srgbClr val="000000">
                <a:alpha val="94000"/>
              </a:srgbClr>
            </a:outerShdw>
          </a:effectLst>
        </p:spPr>
        <p:txBody>
          <a:bodyPr wrap="none" rtlCol="0" anchor="t">
            <a:spAutoFit/>
          </a:bodyPr>
          <a:lstStyle/>
          <a:p>
            <a:pPr algn="dist" eaLnBrk="1" hangingPunct="1"/>
            <a:r>
              <a:rPr lang="en-US" altLang="en-US" sz="2400" b="1">
                <a:solidFill>
                  <a:schemeClr val="bg1"/>
                </a:solidFill>
                <a:effectLst>
                  <a:reflection stA="45000" endPos="40000" dir="5400000" sy="-100000" algn="bl" rotWithShape="0"/>
                </a:effectLst>
                <a:sym typeface="+mn-ea"/>
              </a:rPr>
              <a:t>OUR PROGRAMMES</a:t>
            </a:r>
          </a:p>
        </p:txBody>
      </p:sp>
      <p:pic>
        <p:nvPicPr>
          <p:cNvPr id="8" name="Content Placeholder 7" descr="MARKETING PLAN new-26"/>
          <p:cNvPicPr>
            <a:picLocks noGrp="1" noChangeAspect="1"/>
          </p:cNvPicPr>
          <p:nvPr>
            <p:ph sz="half" idx="1"/>
          </p:nvPr>
        </p:nvPicPr>
        <p:blipFill>
          <a:blip r:embed="rId2"/>
          <a:stretch>
            <a:fillRect/>
          </a:stretch>
        </p:blipFill>
        <p:spPr>
          <a:xfrm>
            <a:off x="8712200" y="365125"/>
            <a:ext cx="3133090" cy="709930"/>
          </a:xfrm>
          <a:prstGeom prst="rect">
            <a:avLst/>
          </a:prstGeom>
        </p:spPr>
      </p:pic>
      <p:sp>
        <p:nvSpPr>
          <p:cNvPr id="34" name="Rectangle 33"/>
          <p:cNvSpPr/>
          <p:nvPr/>
        </p:nvSpPr>
        <p:spPr>
          <a:xfrm>
            <a:off x="2047609" y="1513205"/>
            <a:ext cx="2415382" cy="1874457"/>
          </a:xfrm>
          <a:prstGeom prst="rect">
            <a:avLst/>
          </a:prstGeom>
          <a:solidFill>
            <a:schemeClr val="bg1"/>
          </a:solidFill>
          <a:ln w="12700">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lnSpc>
                <a:spcPct val="90000"/>
              </a:lnSpc>
              <a:spcBef>
                <a:spcPts val="0"/>
              </a:spcBef>
              <a:spcAft>
                <a:spcPts val="0"/>
              </a:spcAft>
              <a:defRPr/>
            </a:pPr>
            <a:r>
              <a:rPr lang="en-US" altLang="en-US" sz="1400" b="1" dirty="0">
                <a:solidFill>
                  <a:prstClr val="black"/>
                </a:solidFill>
              </a:rPr>
              <a:t>ACCA Tuition</a:t>
            </a:r>
          </a:p>
          <a:p>
            <a:pPr eaLnBrk="1" fontAlgn="auto" hangingPunct="1">
              <a:lnSpc>
                <a:spcPct val="90000"/>
              </a:lnSpc>
              <a:spcBef>
                <a:spcPts val="0"/>
              </a:spcBef>
              <a:spcAft>
                <a:spcPts val="0"/>
              </a:spcAft>
              <a:defRPr/>
            </a:pPr>
            <a:r>
              <a:rPr lang="en-US" altLang="en-US" sz="1400" dirty="0">
                <a:solidFill>
                  <a:prstClr val="black"/>
                </a:solidFill>
              </a:rPr>
              <a:t>TNSS offers weekday &amp; week-end  tuition programme, which are flexible and structured to enable our students, meet the demands of their work, study and other commitments.</a:t>
            </a:r>
          </a:p>
        </p:txBody>
      </p:sp>
      <p:sp>
        <p:nvSpPr>
          <p:cNvPr id="26" name="Rectangle 25"/>
          <p:cNvSpPr/>
          <p:nvPr/>
        </p:nvSpPr>
        <p:spPr>
          <a:xfrm>
            <a:off x="2047875" y="3481070"/>
            <a:ext cx="2426335" cy="2375535"/>
          </a:xfrm>
          <a:prstGeom prst="rect">
            <a:avLst/>
          </a:prstGeom>
          <a:solidFill>
            <a:schemeClr val="bg1"/>
          </a:solidFill>
          <a:ln w="12700">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just" eaLnBrk="1" fontAlgn="auto" hangingPunct="1">
              <a:lnSpc>
                <a:spcPct val="90000"/>
              </a:lnSpc>
              <a:spcBef>
                <a:spcPts val="0"/>
              </a:spcBef>
              <a:spcAft>
                <a:spcPts val="0"/>
              </a:spcAft>
              <a:defRPr/>
            </a:pPr>
            <a:r>
              <a:rPr lang="en-US" altLang="en-US" sz="1400" b="1" i="1" dirty="0">
                <a:solidFill>
                  <a:prstClr val="black"/>
                </a:solidFill>
              </a:rPr>
              <a:t>Oxford Brookes</a:t>
            </a:r>
          </a:p>
          <a:p>
            <a:pPr eaLnBrk="1" fontAlgn="auto" hangingPunct="1">
              <a:lnSpc>
                <a:spcPct val="90000"/>
              </a:lnSpc>
              <a:spcBef>
                <a:spcPts val="0"/>
              </a:spcBef>
              <a:spcAft>
                <a:spcPts val="0"/>
              </a:spcAft>
              <a:defRPr/>
            </a:pPr>
            <a:r>
              <a:rPr lang="en-US" altLang="en-US" sz="1400" dirty="0">
                <a:solidFill>
                  <a:prstClr val="black"/>
                </a:solidFill>
              </a:rPr>
              <a:t>We provide Oxford Brookes project mentorship for our students who will like to take advantage of a BSc in Applied Accounting from Oxford Brookes University, This service is free of charge for ALL our students.</a:t>
            </a:r>
          </a:p>
        </p:txBody>
      </p:sp>
      <p:sp>
        <p:nvSpPr>
          <p:cNvPr id="22" name="Rectangle 21"/>
          <p:cNvSpPr/>
          <p:nvPr/>
        </p:nvSpPr>
        <p:spPr>
          <a:xfrm>
            <a:off x="7598410" y="3771265"/>
            <a:ext cx="2437130" cy="2068195"/>
          </a:xfrm>
          <a:prstGeom prst="rect">
            <a:avLst/>
          </a:prstGeom>
          <a:solidFill>
            <a:schemeClr val="bg1"/>
          </a:solidFill>
          <a:ln w="12700">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lnSpc>
                <a:spcPct val="90000"/>
              </a:lnSpc>
              <a:spcBef>
                <a:spcPts val="0"/>
              </a:spcBef>
              <a:spcAft>
                <a:spcPts val="0"/>
              </a:spcAft>
              <a:defRPr/>
            </a:pPr>
            <a:endParaRPr lang="en-US" altLang="en-US" sz="1400" b="1" dirty="0">
              <a:solidFill>
                <a:prstClr val="black"/>
              </a:solidFill>
            </a:endParaRPr>
          </a:p>
          <a:p>
            <a:pPr eaLnBrk="1" fontAlgn="auto" hangingPunct="1">
              <a:lnSpc>
                <a:spcPct val="90000"/>
              </a:lnSpc>
              <a:spcBef>
                <a:spcPts val="0"/>
              </a:spcBef>
              <a:spcAft>
                <a:spcPts val="0"/>
              </a:spcAft>
              <a:defRPr/>
            </a:pPr>
            <a:r>
              <a:rPr lang="en-US" altLang="en-US" sz="1400" b="1" dirty="0">
                <a:solidFill>
                  <a:prstClr val="black"/>
                </a:solidFill>
              </a:rPr>
              <a:t>CPD Trainings </a:t>
            </a:r>
          </a:p>
          <a:p>
            <a:pPr eaLnBrk="1" fontAlgn="auto" hangingPunct="1">
              <a:lnSpc>
                <a:spcPct val="90000"/>
              </a:lnSpc>
              <a:spcBef>
                <a:spcPts val="0"/>
              </a:spcBef>
              <a:spcAft>
                <a:spcPts val="0"/>
              </a:spcAft>
              <a:defRPr/>
            </a:pPr>
            <a:r>
              <a:rPr lang="en-GB" sz="1400" kern="0" dirty="0">
                <a:solidFill>
                  <a:prstClr val="black"/>
                </a:solidFill>
              </a:rPr>
              <a:t>We have introduced a new program for  members of the association towards meeting their Continuous Professional Development requirements</a:t>
            </a:r>
          </a:p>
          <a:p>
            <a:pPr eaLnBrk="1" fontAlgn="auto" hangingPunct="1">
              <a:lnSpc>
                <a:spcPct val="90000"/>
              </a:lnSpc>
              <a:spcBef>
                <a:spcPts val="0"/>
              </a:spcBef>
              <a:spcAft>
                <a:spcPts val="0"/>
              </a:spcAft>
              <a:defRPr/>
            </a:pPr>
            <a:endParaRPr lang="en-US" altLang="en-US" sz="1400" b="1" dirty="0">
              <a:solidFill>
                <a:prstClr val="black"/>
              </a:solidFill>
            </a:endParaRPr>
          </a:p>
        </p:txBody>
      </p:sp>
      <p:sp>
        <p:nvSpPr>
          <p:cNvPr id="45" name="Rectangle 44"/>
          <p:cNvSpPr/>
          <p:nvPr/>
        </p:nvSpPr>
        <p:spPr>
          <a:xfrm>
            <a:off x="4474210" y="2390775"/>
            <a:ext cx="3124200" cy="2075815"/>
          </a:xfrm>
          <a:prstGeom prst="rect">
            <a:avLst/>
          </a:prstGeom>
          <a:solidFill>
            <a:srgbClr val="C00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72000" tIns="72000" rIns="72000" bIns="72000" anchor="ctr"/>
          <a:lstStyle/>
          <a:p>
            <a:pPr algn="ctr" eaLnBrk="1" fontAlgn="auto" hangingPunct="1">
              <a:spcBef>
                <a:spcPts val="0"/>
              </a:spcBef>
              <a:spcAft>
                <a:spcPts val="0"/>
              </a:spcAft>
              <a:defRPr/>
            </a:pPr>
            <a:r>
              <a:rPr lang="de-DE" sz="2400" b="1" dirty="0">
                <a:solidFill>
                  <a:schemeClr val="bg1"/>
                </a:solidFill>
                <a:latin typeface="Myriad Pro sg" panose="020B0503030403020204" pitchFamily="34" charset="0"/>
              </a:rPr>
              <a:t>ACCA</a:t>
            </a:r>
          </a:p>
        </p:txBody>
      </p:sp>
      <p:sp>
        <p:nvSpPr>
          <p:cNvPr id="15" name="Rectangle 14"/>
          <p:cNvSpPr/>
          <p:nvPr/>
        </p:nvSpPr>
        <p:spPr>
          <a:xfrm>
            <a:off x="7598410" y="1513206"/>
            <a:ext cx="2436846" cy="2082800"/>
          </a:xfrm>
          <a:prstGeom prst="rect">
            <a:avLst/>
          </a:prstGeom>
          <a:solidFill>
            <a:schemeClr val="bg1"/>
          </a:solidFill>
          <a:ln w="12700">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just" eaLnBrk="1" fontAlgn="auto" hangingPunct="1">
              <a:lnSpc>
                <a:spcPct val="90000"/>
              </a:lnSpc>
              <a:spcBef>
                <a:spcPts val="0"/>
              </a:spcBef>
              <a:spcAft>
                <a:spcPts val="0"/>
              </a:spcAft>
              <a:defRPr/>
            </a:pPr>
            <a:r>
              <a:rPr lang="en-US" altLang="en-US" sz="1400" b="1" i="1" dirty="0">
                <a:solidFill>
                  <a:prstClr val="black"/>
                </a:solidFill>
              </a:rPr>
              <a:t>University of London</a:t>
            </a:r>
          </a:p>
          <a:p>
            <a:pPr eaLnBrk="1" fontAlgn="auto" hangingPunct="1">
              <a:lnSpc>
                <a:spcPct val="90000"/>
              </a:lnSpc>
              <a:spcBef>
                <a:spcPts val="0"/>
              </a:spcBef>
              <a:spcAft>
                <a:spcPts val="0"/>
              </a:spcAft>
              <a:defRPr/>
            </a:pPr>
            <a:r>
              <a:rPr lang="en-US" altLang="en-US" sz="1400" dirty="0">
                <a:solidFill>
                  <a:prstClr val="black"/>
                </a:solidFill>
              </a:rPr>
              <a:t>We serve as a teaching and mentorship center for  the university of London, students who are  interested in having the MSc in Professional Accountancy  will be tutored and supported at TNSS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1083310" y="1793240"/>
            <a:ext cx="3207385" cy="42608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rot="19380000">
            <a:off x="4972050" y="-36195"/>
            <a:ext cx="608330" cy="954405"/>
          </a:xfrm>
          <a:custGeom>
            <a:avLst/>
            <a:gdLst>
              <a:gd name="connsiteX0" fmla="*/ 0 w 1405"/>
              <a:gd name="connsiteY0" fmla="*/ 1623 h 2204"/>
              <a:gd name="connsiteX1" fmla="*/ 622 w 1405"/>
              <a:gd name="connsiteY1" fmla="*/ 809 h 2204"/>
              <a:gd name="connsiteX2" fmla="*/ 1379 w 1405"/>
              <a:gd name="connsiteY2" fmla="*/ 0 h 2204"/>
              <a:gd name="connsiteX3" fmla="*/ 1391 w 1405"/>
              <a:gd name="connsiteY3" fmla="*/ 1496 h 2204"/>
              <a:gd name="connsiteX4" fmla="*/ 0 w 1405"/>
              <a:gd name="connsiteY4" fmla="*/ 1623 h 2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 h="2204">
                <a:moveTo>
                  <a:pt x="0" y="1623"/>
                </a:moveTo>
                <a:cubicBezTo>
                  <a:pt x="28" y="1193"/>
                  <a:pt x="249" y="1012"/>
                  <a:pt x="622" y="809"/>
                </a:cubicBezTo>
                <a:cubicBezTo>
                  <a:pt x="1112" y="543"/>
                  <a:pt x="1304" y="264"/>
                  <a:pt x="1379" y="0"/>
                </a:cubicBezTo>
                <a:cubicBezTo>
                  <a:pt x="1379" y="229"/>
                  <a:pt x="1429" y="1270"/>
                  <a:pt x="1391" y="1496"/>
                </a:cubicBezTo>
                <a:cubicBezTo>
                  <a:pt x="1197" y="2631"/>
                  <a:pt x="26" y="2193"/>
                  <a:pt x="0" y="1623"/>
                </a:cubicBezTo>
                <a:close/>
              </a:path>
            </a:pathLst>
          </a:custGeom>
          <a:gradFill>
            <a:gsLst>
              <a:gs pos="0">
                <a:schemeClr val="accent1">
                  <a:lumMod val="75000"/>
                </a:schemeClr>
              </a:gs>
              <a:gs pos="100000">
                <a:srgbClr val="0E2557"/>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1135380" y="6549390"/>
            <a:ext cx="1107440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rot="5400000">
            <a:off x="309880" y="5715635"/>
            <a:ext cx="883285" cy="1386205"/>
          </a:xfrm>
          <a:custGeom>
            <a:avLst/>
            <a:gdLst>
              <a:gd name="connsiteX0" fmla="*/ 0 w 6919"/>
              <a:gd name="connsiteY0" fmla="*/ 8072 h 10859"/>
              <a:gd name="connsiteX1" fmla="*/ 3095 w 6919"/>
              <a:gd name="connsiteY1" fmla="*/ 4025 h 10859"/>
              <a:gd name="connsiteX2" fmla="*/ 6859 w 6919"/>
              <a:gd name="connsiteY2" fmla="*/ 0 h 10859"/>
              <a:gd name="connsiteX3" fmla="*/ 6919 w 6919"/>
              <a:gd name="connsiteY3" fmla="*/ 7442 h 10859"/>
              <a:gd name="connsiteX4" fmla="*/ 3095 w 6919"/>
              <a:gd name="connsiteY4" fmla="*/ 10859 h 10859"/>
              <a:gd name="connsiteX5" fmla="*/ 0 w 6919"/>
              <a:gd name="connsiteY5" fmla="*/ 8072 h 1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9" h="10859">
                <a:moveTo>
                  <a:pt x="0" y="8072"/>
                </a:moveTo>
                <a:cubicBezTo>
                  <a:pt x="139" y="5934"/>
                  <a:pt x="1238" y="5032"/>
                  <a:pt x="3095" y="4025"/>
                </a:cubicBezTo>
                <a:cubicBezTo>
                  <a:pt x="5532" y="2703"/>
                  <a:pt x="6485" y="1314"/>
                  <a:pt x="6859" y="0"/>
                </a:cubicBezTo>
                <a:cubicBezTo>
                  <a:pt x="6859" y="1139"/>
                  <a:pt x="6919" y="6303"/>
                  <a:pt x="6919" y="7442"/>
                </a:cubicBezTo>
                <a:cubicBezTo>
                  <a:pt x="6919" y="9329"/>
                  <a:pt x="5207" y="10859"/>
                  <a:pt x="3095" y="10859"/>
                </a:cubicBezTo>
                <a:cubicBezTo>
                  <a:pt x="983" y="10859"/>
                  <a:pt x="23" y="9560"/>
                  <a:pt x="0" y="8072"/>
                </a:cubicBezTo>
                <a:close/>
              </a:path>
            </a:pathLst>
          </a:custGeom>
          <a:gradFill>
            <a:gsLst>
              <a:gs pos="0">
                <a:schemeClr val="accent1">
                  <a:lumMod val="75000"/>
                </a:schemeClr>
              </a:gs>
              <a:gs pos="100000">
                <a:srgbClr val="0E2557"/>
              </a:gs>
            </a:gsLst>
            <a:lin ang="17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3"/>
          <p:cNvSpPr>
            <a:spLocks noChangeArrowheads="1"/>
          </p:cNvSpPr>
          <p:nvPr/>
        </p:nvSpPr>
        <p:spPr bwMode="auto">
          <a:xfrm>
            <a:off x="1824355" y="6587490"/>
            <a:ext cx="32893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fontAlgn="auto" hangingPunct="1">
              <a:lnSpc>
                <a:spcPct val="70000"/>
              </a:lnSpc>
              <a:spcBef>
                <a:spcPts val="0"/>
              </a:spcBef>
              <a:spcAft>
                <a:spcPts val="0"/>
              </a:spcAft>
              <a:defRPr/>
            </a:pPr>
            <a:r>
              <a:rPr lang="en-US" altLang="en-US" sz="1600" dirty="0">
                <a:solidFill>
                  <a:schemeClr val="tx1"/>
                </a:solidFill>
              </a:rPr>
              <a:t>www.thenewsynergyspecialist.com</a:t>
            </a:r>
          </a:p>
        </p:txBody>
      </p:sp>
      <p:sp>
        <p:nvSpPr>
          <p:cNvPr id="7" name="Rectangle 3"/>
          <p:cNvSpPr>
            <a:spLocks noChangeArrowheads="1"/>
          </p:cNvSpPr>
          <p:nvPr/>
        </p:nvSpPr>
        <p:spPr bwMode="auto">
          <a:xfrm>
            <a:off x="8488045" y="6587490"/>
            <a:ext cx="32893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fontAlgn="auto" hangingPunct="1">
              <a:lnSpc>
                <a:spcPct val="70000"/>
              </a:lnSpc>
              <a:spcBef>
                <a:spcPts val="0"/>
              </a:spcBef>
              <a:spcAft>
                <a:spcPts val="0"/>
              </a:spcAft>
              <a:defRPr/>
            </a:pPr>
            <a:r>
              <a:rPr lang="en-US" altLang="en-US" sz="1600" dirty="0">
                <a:solidFill>
                  <a:schemeClr val="accent1">
                    <a:lumMod val="50000"/>
                  </a:schemeClr>
                </a:solidFill>
              </a:rPr>
              <a:t>...enter to learn, live to achieve</a:t>
            </a:r>
          </a:p>
        </p:txBody>
      </p:sp>
      <p:sp>
        <p:nvSpPr>
          <p:cNvPr id="2" name="Freeform 1"/>
          <p:cNvSpPr/>
          <p:nvPr/>
        </p:nvSpPr>
        <p:spPr>
          <a:xfrm>
            <a:off x="-52070" y="285115"/>
            <a:ext cx="5343525" cy="746760"/>
          </a:xfrm>
          <a:custGeom>
            <a:avLst/>
            <a:gdLst>
              <a:gd name="connsiteX0" fmla="*/ 0 w 8415"/>
              <a:gd name="connsiteY0" fmla="*/ 24 h 1176"/>
              <a:gd name="connsiteX1" fmla="*/ 7735 w 8415"/>
              <a:gd name="connsiteY1" fmla="*/ 0 h 1176"/>
              <a:gd name="connsiteX2" fmla="*/ 8415 w 8415"/>
              <a:gd name="connsiteY2" fmla="*/ 1134 h 1176"/>
              <a:gd name="connsiteX3" fmla="*/ 0 w 8415"/>
              <a:gd name="connsiteY3" fmla="*/ 1176 h 1176"/>
              <a:gd name="connsiteX4" fmla="*/ 0 w 8415"/>
              <a:gd name="connsiteY4" fmla="*/ 24 h 1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5" h="1176">
                <a:moveTo>
                  <a:pt x="0" y="24"/>
                </a:moveTo>
                <a:lnTo>
                  <a:pt x="7735" y="0"/>
                </a:lnTo>
                <a:cubicBezTo>
                  <a:pt x="7711" y="738"/>
                  <a:pt x="7973" y="976"/>
                  <a:pt x="8415" y="1134"/>
                </a:cubicBezTo>
                <a:lnTo>
                  <a:pt x="0" y="1176"/>
                </a:lnTo>
                <a:lnTo>
                  <a:pt x="0" y="24"/>
                </a:lnTo>
                <a:close/>
              </a:path>
            </a:pathLst>
          </a:custGeom>
          <a:gradFill>
            <a:gsLst>
              <a:gs pos="0">
                <a:schemeClr val="accent1">
                  <a:lumMod val="75000"/>
                </a:schemeClr>
              </a:gs>
              <a:gs pos="99000">
                <a:srgbClr val="0E2557"/>
              </a:gs>
            </a:gsLst>
            <a:lin ang="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2"/>
          <p:cNvSpPr txBox="1"/>
          <p:nvPr/>
        </p:nvSpPr>
        <p:spPr>
          <a:xfrm>
            <a:off x="1025525" y="409575"/>
            <a:ext cx="2571115" cy="460375"/>
          </a:xfrm>
          <a:prstGeom prst="rect">
            <a:avLst/>
          </a:prstGeom>
          <a:noFill/>
          <a:effectLst>
            <a:outerShdw blurRad="533400" dist="50800" dir="5820000" algn="ctr" rotWithShape="0">
              <a:srgbClr val="000000">
                <a:alpha val="94000"/>
              </a:srgbClr>
            </a:outerShdw>
          </a:effectLst>
        </p:spPr>
        <p:txBody>
          <a:bodyPr wrap="none" rtlCol="0" anchor="t">
            <a:spAutoFit/>
          </a:bodyPr>
          <a:lstStyle/>
          <a:p>
            <a:pPr algn="dist" eaLnBrk="1" hangingPunct="1"/>
            <a:r>
              <a:rPr lang="en-US" altLang="en-US" sz="2400" b="1">
                <a:solidFill>
                  <a:schemeClr val="bg1"/>
                </a:solidFill>
                <a:effectLst>
                  <a:reflection stA="45000" endPos="40000" dir="5400000" sy="-100000" algn="bl" rotWithShape="0"/>
                </a:effectLst>
                <a:sym typeface="+mn-ea"/>
              </a:rPr>
              <a:t>OUR PARTNERSHIP</a:t>
            </a:r>
          </a:p>
        </p:txBody>
      </p:sp>
      <p:pic>
        <p:nvPicPr>
          <p:cNvPr id="8" name="Content Placeholder 7" descr="MARKETING PLAN new-26"/>
          <p:cNvPicPr>
            <a:picLocks noGrp="1" noChangeAspect="1"/>
          </p:cNvPicPr>
          <p:nvPr>
            <p:ph sz="half" idx="1"/>
          </p:nvPr>
        </p:nvPicPr>
        <p:blipFill>
          <a:blip r:embed="rId2"/>
          <a:stretch>
            <a:fillRect/>
          </a:stretch>
        </p:blipFill>
        <p:spPr>
          <a:xfrm>
            <a:off x="8712200" y="365125"/>
            <a:ext cx="3133090" cy="709930"/>
          </a:xfrm>
          <a:prstGeom prst="rect">
            <a:avLst/>
          </a:prstGeom>
        </p:spPr>
      </p:pic>
      <p:sp>
        <p:nvSpPr>
          <p:cNvPr id="57" name="Rectangle 56"/>
          <p:cNvSpPr/>
          <p:nvPr/>
        </p:nvSpPr>
        <p:spPr>
          <a:xfrm>
            <a:off x="1083310" y="2219325"/>
            <a:ext cx="3207385" cy="4260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1083310" y="2651125"/>
            <a:ext cx="3207385" cy="42608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1083310" y="3077210"/>
            <a:ext cx="3207385" cy="4260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1083310" y="3481705"/>
            <a:ext cx="3207385" cy="42608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083310" y="3907790"/>
            <a:ext cx="3207385" cy="4260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083310" y="4317365"/>
            <a:ext cx="3207385" cy="42608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083310" y="4743450"/>
            <a:ext cx="3207385" cy="4260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083310" y="5175885"/>
            <a:ext cx="3207385" cy="42608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1083310" y="5601970"/>
            <a:ext cx="3207385" cy="4260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4491990" y="1793240"/>
            <a:ext cx="3207385" cy="42608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491990" y="2219325"/>
            <a:ext cx="3207385" cy="4260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491990" y="2651125"/>
            <a:ext cx="3207385" cy="42608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491990" y="3077210"/>
            <a:ext cx="3207385" cy="4260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7915275" y="1793240"/>
            <a:ext cx="3207385" cy="42608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7915275" y="2219325"/>
            <a:ext cx="3207385" cy="4260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7915275" y="2651125"/>
            <a:ext cx="3207385" cy="4260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8"/>
          <p:cNvSpPr txBox="1"/>
          <p:nvPr/>
        </p:nvSpPr>
        <p:spPr>
          <a:xfrm>
            <a:off x="1285240" y="1764030"/>
            <a:ext cx="2818765" cy="4246245"/>
          </a:xfrm>
          <a:prstGeom prst="rect">
            <a:avLst/>
          </a:prstGeom>
          <a:noFill/>
        </p:spPr>
        <p:txBody>
          <a:bodyPr wrap="square" rtlCol="0" anchor="t">
            <a:spAutoFit/>
          </a:bodyPr>
          <a:lstStyle/>
          <a:p>
            <a:pPr indent="0" algn="ctr" eaLnBrk="1" hangingPunct="1">
              <a:lnSpc>
                <a:spcPct val="150000"/>
              </a:lnSpc>
              <a:spcBef>
                <a:spcPct val="0"/>
              </a:spcBef>
              <a:buClr>
                <a:srgbClr val="C00000"/>
              </a:buClr>
              <a:buNone/>
            </a:pPr>
            <a:r>
              <a:rPr lang="en-US" altLang="en-US" b="1" i="1" dirty="0">
                <a:solidFill>
                  <a:srgbClr val="060E18"/>
                </a:solidFill>
                <a:cs typeface="Times New Roman" panose="02020603050405020304" pitchFamily="18" charset="0"/>
                <a:sym typeface="+mn-ea"/>
              </a:rPr>
              <a:t>Price Waterhouse Coopers</a:t>
            </a:r>
            <a:endParaRPr lang="en-US" altLang="en-US" b="1" i="1" dirty="0">
              <a:solidFill>
                <a:srgbClr val="060E18"/>
              </a:solidFill>
              <a:cs typeface="Times New Roman" panose="02020603050405020304" pitchFamily="18" charset="0"/>
            </a:endParaRPr>
          </a:p>
          <a:p>
            <a:pPr indent="0" algn="ctr" eaLnBrk="1" hangingPunct="1">
              <a:lnSpc>
                <a:spcPct val="150000"/>
              </a:lnSpc>
              <a:spcBef>
                <a:spcPct val="0"/>
              </a:spcBef>
              <a:buClr>
                <a:srgbClr val="C00000"/>
              </a:buClr>
              <a:buNone/>
            </a:pPr>
            <a:r>
              <a:rPr lang="en-US" altLang="en-US" b="1" i="1" dirty="0">
                <a:solidFill>
                  <a:srgbClr val="060E18"/>
                </a:solidFill>
                <a:cs typeface="Times New Roman" panose="02020603050405020304" pitchFamily="18" charset="0"/>
                <a:sym typeface="+mn-ea"/>
              </a:rPr>
              <a:t>Ernst &amp; </a:t>
            </a:r>
            <a:r>
              <a:rPr lang="en-US" altLang="en-US" b="1" i="1" dirty="0" err="1">
                <a:solidFill>
                  <a:srgbClr val="060E18"/>
                </a:solidFill>
                <a:cs typeface="Times New Roman" panose="02020603050405020304" pitchFamily="18" charset="0"/>
                <a:sym typeface="+mn-ea"/>
              </a:rPr>
              <a:t>YoungKPMG</a:t>
            </a:r>
            <a:endParaRPr lang="en-US" altLang="en-US" b="1" i="1" dirty="0">
              <a:solidFill>
                <a:srgbClr val="060E18"/>
              </a:solidFill>
              <a:cs typeface="Times New Roman" panose="02020603050405020304" pitchFamily="18" charset="0"/>
            </a:endParaRPr>
          </a:p>
          <a:p>
            <a:pPr indent="0" algn="ctr" eaLnBrk="1" hangingPunct="1">
              <a:lnSpc>
                <a:spcPct val="150000"/>
              </a:lnSpc>
              <a:spcBef>
                <a:spcPct val="0"/>
              </a:spcBef>
              <a:buClr>
                <a:srgbClr val="C00000"/>
              </a:buClr>
              <a:buNone/>
            </a:pPr>
            <a:r>
              <a:rPr lang="en-US" altLang="en-US" b="1" i="1" dirty="0">
                <a:solidFill>
                  <a:srgbClr val="060E18"/>
                </a:solidFill>
                <a:cs typeface="Times New Roman" panose="02020603050405020304" pitchFamily="18" charset="0"/>
                <a:sym typeface="+mn-ea"/>
              </a:rPr>
              <a:t>Deloitte</a:t>
            </a:r>
            <a:endParaRPr lang="en-US" altLang="en-US" b="1" i="1" dirty="0">
              <a:solidFill>
                <a:srgbClr val="060E18"/>
              </a:solidFill>
              <a:cs typeface="Times New Roman" panose="02020603050405020304" pitchFamily="18" charset="0"/>
            </a:endParaRPr>
          </a:p>
          <a:p>
            <a:pPr indent="0" algn="ctr" eaLnBrk="1" hangingPunct="1">
              <a:lnSpc>
                <a:spcPct val="150000"/>
              </a:lnSpc>
              <a:spcBef>
                <a:spcPct val="0"/>
              </a:spcBef>
              <a:buClr>
                <a:srgbClr val="C00000"/>
              </a:buClr>
              <a:buNone/>
            </a:pPr>
            <a:r>
              <a:rPr lang="en-US" altLang="en-US" b="1" i="1" dirty="0">
                <a:solidFill>
                  <a:srgbClr val="060E18"/>
                </a:solidFill>
                <a:cs typeface="Times New Roman" panose="02020603050405020304" pitchFamily="18" charset="0"/>
                <a:sym typeface="+mn-ea"/>
              </a:rPr>
              <a:t>Lagos state Government</a:t>
            </a:r>
            <a:endParaRPr lang="en-US" altLang="en-US" b="1" i="1" dirty="0">
              <a:solidFill>
                <a:srgbClr val="060E18"/>
              </a:solidFill>
              <a:cs typeface="Times New Roman" panose="02020603050405020304" pitchFamily="18" charset="0"/>
            </a:endParaRPr>
          </a:p>
          <a:p>
            <a:pPr indent="0" algn="ctr" eaLnBrk="1" hangingPunct="1">
              <a:lnSpc>
                <a:spcPct val="150000"/>
              </a:lnSpc>
              <a:spcBef>
                <a:spcPct val="0"/>
              </a:spcBef>
              <a:buClr>
                <a:srgbClr val="C00000"/>
              </a:buClr>
              <a:buNone/>
            </a:pPr>
            <a:r>
              <a:rPr lang="en-US" altLang="en-US" b="1" i="1" dirty="0" err="1">
                <a:solidFill>
                  <a:srgbClr val="060E18"/>
                </a:solidFill>
                <a:cs typeface="Times New Roman" panose="02020603050405020304" pitchFamily="18" charset="0"/>
                <a:sym typeface="+mn-ea"/>
              </a:rPr>
              <a:t>Ojike</a:t>
            </a:r>
            <a:r>
              <a:rPr lang="en-US" altLang="en-US" b="1" i="1" dirty="0">
                <a:solidFill>
                  <a:srgbClr val="060E18"/>
                </a:solidFill>
                <a:cs typeface="Times New Roman" panose="02020603050405020304" pitchFamily="18" charset="0"/>
                <a:sym typeface="+mn-ea"/>
              </a:rPr>
              <a:t> &amp; Partners</a:t>
            </a:r>
            <a:endParaRPr lang="en-US" altLang="en-US" b="1" i="1" dirty="0">
              <a:solidFill>
                <a:srgbClr val="060E18"/>
              </a:solidFill>
              <a:cs typeface="Times New Roman" panose="02020603050405020304" pitchFamily="18" charset="0"/>
            </a:endParaRPr>
          </a:p>
          <a:p>
            <a:pPr indent="0" algn="ctr" eaLnBrk="1" hangingPunct="1">
              <a:lnSpc>
                <a:spcPct val="150000"/>
              </a:lnSpc>
              <a:spcBef>
                <a:spcPct val="0"/>
              </a:spcBef>
              <a:buClr>
                <a:srgbClr val="C00000"/>
              </a:buClr>
              <a:buNone/>
            </a:pPr>
            <a:r>
              <a:rPr lang="en-US" altLang="en-US" b="1" i="1" dirty="0" err="1">
                <a:solidFill>
                  <a:srgbClr val="060E18"/>
                </a:solidFill>
                <a:cs typeface="Times New Roman" panose="02020603050405020304" pitchFamily="18" charset="0"/>
                <a:sym typeface="+mn-ea"/>
              </a:rPr>
              <a:t>Dafinone</a:t>
            </a:r>
            <a:endParaRPr lang="en-US" altLang="en-US" b="1" i="1" dirty="0">
              <a:solidFill>
                <a:srgbClr val="060E18"/>
              </a:solidFill>
              <a:cs typeface="Times New Roman" panose="02020603050405020304" pitchFamily="18" charset="0"/>
            </a:endParaRPr>
          </a:p>
          <a:p>
            <a:pPr indent="0" algn="ctr" eaLnBrk="1" hangingPunct="1">
              <a:lnSpc>
                <a:spcPct val="150000"/>
              </a:lnSpc>
              <a:spcBef>
                <a:spcPct val="0"/>
              </a:spcBef>
              <a:buClr>
                <a:srgbClr val="C00000"/>
              </a:buClr>
              <a:buNone/>
            </a:pPr>
            <a:r>
              <a:rPr lang="en-US" altLang="en-US" b="1" i="1" dirty="0">
                <a:solidFill>
                  <a:srgbClr val="060E18"/>
                </a:solidFill>
                <a:cs typeface="Times New Roman" panose="02020603050405020304" pitchFamily="18" charset="0"/>
                <a:sym typeface="+mn-ea"/>
              </a:rPr>
              <a:t>Mazars &amp; Co</a:t>
            </a:r>
            <a:endParaRPr lang="en-US" altLang="en-US" b="1" i="1" dirty="0">
              <a:solidFill>
                <a:srgbClr val="060E18"/>
              </a:solidFill>
              <a:cs typeface="Times New Roman" panose="02020603050405020304" pitchFamily="18" charset="0"/>
            </a:endParaRPr>
          </a:p>
          <a:p>
            <a:pPr indent="0" algn="ctr" eaLnBrk="1" hangingPunct="1">
              <a:lnSpc>
                <a:spcPct val="150000"/>
              </a:lnSpc>
              <a:spcBef>
                <a:spcPct val="0"/>
              </a:spcBef>
              <a:buClr>
                <a:srgbClr val="C00000"/>
              </a:buClr>
              <a:buNone/>
            </a:pPr>
            <a:r>
              <a:rPr lang="en-US" altLang="en-US" b="1" i="1" dirty="0">
                <a:solidFill>
                  <a:srgbClr val="060E18"/>
                </a:solidFill>
                <a:cs typeface="Times New Roman" panose="02020603050405020304" pitchFamily="18" charset="0"/>
                <a:sym typeface="+mn-ea"/>
              </a:rPr>
              <a:t>Sanofi Aventis </a:t>
            </a:r>
            <a:endParaRPr lang="en-US" altLang="en-US" b="1" i="1" dirty="0">
              <a:solidFill>
                <a:srgbClr val="060E18"/>
              </a:solidFill>
              <a:cs typeface="Times New Roman" panose="02020603050405020304" pitchFamily="18" charset="0"/>
            </a:endParaRPr>
          </a:p>
          <a:p>
            <a:pPr indent="0" algn="ctr" eaLnBrk="1" hangingPunct="1">
              <a:lnSpc>
                <a:spcPct val="150000"/>
              </a:lnSpc>
              <a:spcBef>
                <a:spcPct val="0"/>
              </a:spcBef>
              <a:buClr>
                <a:srgbClr val="C00000"/>
              </a:buClr>
              <a:buNone/>
            </a:pPr>
            <a:r>
              <a:rPr lang="en-US" altLang="en-US" b="1" i="1" dirty="0">
                <a:solidFill>
                  <a:srgbClr val="060E18"/>
                </a:solidFill>
                <a:cs typeface="Times New Roman" panose="02020603050405020304" pitchFamily="18" charset="0"/>
                <a:sym typeface="+mn-ea"/>
              </a:rPr>
              <a:t>Sage</a:t>
            </a:r>
            <a:endParaRPr lang="en-US" altLang="en-US" b="1" i="1" dirty="0">
              <a:solidFill>
                <a:srgbClr val="060E18"/>
              </a:solidFill>
              <a:cs typeface="Times New Roman" panose="02020603050405020304" pitchFamily="18" charset="0"/>
            </a:endParaRPr>
          </a:p>
          <a:p>
            <a:pPr indent="0" algn="ctr" eaLnBrk="1" hangingPunct="1">
              <a:lnSpc>
                <a:spcPct val="150000"/>
              </a:lnSpc>
              <a:spcBef>
                <a:spcPct val="0"/>
              </a:spcBef>
              <a:buClr>
                <a:srgbClr val="C00000"/>
              </a:buClr>
              <a:buNone/>
            </a:pPr>
            <a:r>
              <a:rPr lang="en-US" altLang="en-US" b="1" i="1" dirty="0">
                <a:solidFill>
                  <a:srgbClr val="060E18"/>
                </a:solidFill>
                <a:cs typeface="Times New Roman" panose="02020603050405020304" pitchFamily="18" charset="0"/>
                <a:sym typeface="+mn-ea"/>
              </a:rPr>
              <a:t>Fate Foundation</a:t>
            </a:r>
            <a:endParaRPr lang="en-US"/>
          </a:p>
        </p:txBody>
      </p:sp>
      <p:sp>
        <p:nvSpPr>
          <p:cNvPr id="89" name="Rectangle 88"/>
          <p:cNvSpPr/>
          <p:nvPr/>
        </p:nvSpPr>
        <p:spPr>
          <a:xfrm>
            <a:off x="1083310" y="1184910"/>
            <a:ext cx="3207385" cy="579120"/>
          </a:xfrm>
          <a:prstGeom prst="rect">
            <a:avLst/>
          </a:prstGeom>
          <a:gradFill>
            <a:gsLst>
              <a:gs pos="0">
                <a:srgbClr val="0070C0"/>
              </a:gs>
              <a:gs pos="100000">
                <a:srgbClr val="002060"/>
              </a:gs>
            </a:gsLst>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0" name="Rectangle 89"/>
          <p:cNvSpPr/>
          <p:nvPr/>
        </p:nvSpPr>
        <p:spPr>
          <a:xfrm>
            <a:off x="4492625" y="1184910"/>
            <a:ext cx="3207385" cy="579120"/>
          </a:xfrm>
          <a:prstGeom prst="rect">
            <a:avLst/>
          </a:prstGeom>
          <a:gradFill>
            <a:gsLst>
              <a:gs pos="0">
                <a:srgbClr val="0070C0"/>
              </a:gs>
              <a:gs pos="100000">
                <a:srgbClr val="002060"/>
              </a:gs>
            </a:gsLst>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1" name="Rectangle 90"/>
          <p:cNvSpPr/>
          <p:nvPr/>
        </p:nvSpPr>
        <p:spPr>
          <a:xfrm>
            <a:off x="7915275" y="1184910"/>
            <a:ext cx="3207385" cy="579120"/>
          </a:xfrm>
          <a:prstGeom prst="rect">
            <a:avLst/>
          </a:prstGeom>
          <a:gradFill>
            <a:gsLst>
              <a:gs pos="0">
                <a:srgbClr val="0070C0"/>
              </a:gs>
              <a:gs pos="100000">
                <a:srgbClr val="002060"/>
              </a:gs>
            </a:gsLst>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2" name="Text Box 91"/>
          <p:cNvSpPr txBox="1"/>
          <p:nvPr/>
        </p:nvSpPr>
        <p:spPr>
          <a:xfrm>
            <a:off x="1504950" y="1290320"/>
            <a:ext cx="2379345" cy="368300"/>
          </a:xfrm>
          <a:prstGeom prst="rect">
            <a:avLst/>
          </a:prstGeom>
          <a:noFill/>
        </p:spPr>
        <p:txBody>
          <a:bodyPr wrap="none" rtlCol="0" anchor="t">
            <a:spAutoFit/>
          </a:bodyPr>
          <a:lstStyle/>
          <a:p>
            <a:pPr eaLnBrk="1" hangingPunct="1">
              <a:defRPr/>
            </a:pPr>
            <a:r>
              <a:rPr lang="en-US" dirty="0">
                <a:solidFill>
                  <a:schemeClr val="bg1"/>
                </a:solidFill>
                <a:latin typeface="Myriad Pro sg" panose="020B0503030403020204" pitchFamily="34" charset="0"/>
                <a:sym typeface="+mn-ea"/>
              </a:rPr>
              <a:t>Corporate Partnerships</a:t>
            </a:r>
          </a:p>
        </p:txBody>
      </p:sp>
      <p:sp>
        <p:nvSpPr>
          <p:cNvPr id="93" name="Text Box 92"/>
          <p:cNvSpPr txBox="1"/>
          <p:nvPr/>
        </p:nvSpPr>
        <p:spPr>
          <a:xfrm>
            <a:off x="4650105" y="1319530"/>
            <a:ext cx="2923540" cy="337185"/>
          </a:xfrm>
          <a:prstGeom prst="rect">
            <a:avLst/>
          </a:prstGeom>
          <a:noFill/>
        </p:spPr>
        <p:txBody>
          <a:bodyPr wrap="none" rtlCol="0" anchor="t">
            <a:spAutoFit/>
          </a:bodyPr>
          <a:lstStyle/>
          <a:p>
            <a:pPr eaLnBrk="1" hangingPunct="1">
              <a:defRPr/>
            </a:pPr>
            <a:r>
              <a:rPr lang="en-GB" sz="1600" dirty="0">
                <a:solidFill>
                  <a:schemeClr val="bg1"/>
                </a:solidFill>
                <a:latin typeface="Myriad Pro sg" panose="020B0503030403020204" pitchFamily="34" charset="0"/>
                <a:sym typeface="+mn-ea"/>
              </a:rPr>
              <a:t>Tertiary Institutions Partnerships</a:t>
            </a:r>
          </a:p>
        </p:txBody>
      </p:sp>
      <p:sp>
        <p:nvSpPr>
          <p:cNvPr id="94" name="Text Box 93"/>
          <p:cNvSpPr txBox="1"/>
          <p:nvPr/>
        </p:nvSpPr>
        <p:spPr>
          <a:xfrm>
            <a:off x="8107045" y="1319530"/>
            <a:ext cx="2766695" cy="337185"/>
          </a:xfrm>
          <a:prstGeom prst="rect">
            <a:avLst/>
          </a:prstGeom>
          <a:noFill/>
        </p:spPr>
        <p:txBody>
          <a:bodyPr wrap="none" rtlCol="0" anchor="t">
            <a:spAutoFit/>
          </a:bodyPr>
          <a:lstStyle/>
          <a:p>
            <a:pPr eaLnBrk="1" hangingPunct="1">
              <a:defRPr/>
            </a:pPr>
            <a:r>
              <a:rPr lang="en-GB" sz="1600" dirty="0">
                <a:solidFill>
                  <a:schemeClr val="bg1"/>
                </a:solidFill>
                <a:latin typeface="Myriad Pro sg" panose="020B0503030403020204" pitchFamily="34" charset="0"/>
                <a:sym typeface="+mn-ea"/>
              </a:rPr>
              <a:t>Foreign Institution Partnership</a:t>
            </a:r>
          </a:p>
        </p:txBody>
      </p:sp>
      <p:sp>
        <p:nvSpPr>
          <p:cNvPr id="95" name="Text Box 94"/>
          <p:cNvSpPr txBox="1"/>
          <p:nvPr/>
        </p:nvSpPr>
        <p:spPr>
          <a:xfrm>
            <a:off x="4841875" y="1764030"/>
            <a:ext cx="2540000" cy="1753235"/>
          </a:xfrm>
          <a:prstGeom prst="rect">
            <a:avLst/>
          </a:prstGeom>
          <a:noFill/>
        </p:spPr>
        <p:txBody>
          <a:bodyPr wrap="square" rtlCol="0" anchor="t">
            <a:spAutoFit/>
          </a:bodyPr>
          <a:lstStyle/>
          <a:p>
            <a:pPr indent="0" algn="just" eaLnBrk="1" hangingPunct="1">
              <a:lnSpc>
                <a:spcPct val="150000"/>
              </a:lnSpc>
              <a:spcBef>
                <a:spcPct val="0"/>
              </a:spcBef>
              <a:buClr>
                <a:srgbClr val="C00000"/>
              </a:buClr>
              <a:buNone/>
            </a:pPr>
            <a:r>
              <a:rPr lang="en-US" altLang="en-US" b="1" i="1" dirty="0">
                <a:solidFill>
                  <a:srgbClr val="060E18"/>
                </a:solidFill>
                <a:cs typeface="Times New Roman" panose="02020603050405020304" pitchFamily="18" charset="0"/>
                <a:sym typeface="+mn-ea"/>
              </a:rPr>
              <a:t>Babcock University</a:t>
            </a:r>
            <a:endParaRPr lang="en-US" altLang="en-US" b="1" i="1" dirty="0">
              <a:solidFill>
                <a:srgbClr val="060E18"/>
              </a:solidFill>
              <a:cs typeface="Times New Roman" panose="02020603050405020304" pitchFamily="18" charset="0"/>
            </a:endParaRPr>
          </a:p>
          <a:p>
            <a:pPr indent="0" algn="just" eaLnBrk="1" hangingPunct="1">
              <a:lnSpc>
                <a:spcPct val="150000"/>
              </a:lnSpc>
              <a:spcBef>
                <a:spcPct val="0"/>
              </a:spcBef>
              <a:buClr>
                <a:srgbClr val="C00000"/>
              </a:buClr>
              <a:buNone/>
            </a:pPr>
            <a:r>
              <a:rPr lang="en-US" altLang="en-US" b="1" i="1" dirty="0" err="1">
                <a:solidFill>
                  <a:srgbClr val="060E18"/>
                </a:solidFill>
                <a:cs typeface="Times New Roman" panose="02020603050405020304" pitchFamily="18" charset="0"/>
                <a:sym typeface="+mn-ea"/>
              </a:rPr>
              <a:t>Elizade</a:t>
            </a:r>
            <a:r>
              <a:rPr lang="en-US" altLang="en-US" b="1" i="1" dirty="0">
                <a:solidFill>
                  <a:srgbClr val="060E18"/>
                </a:solidFill>
                <a:cs typeface="Times New Roman" panose="02020603050405020304" pitchFamily="18" charset="0"/>
                <a:sym typeface="+mn-ea"/>
              </a:rPr>
              <a:t> University</a:t>
            </a:r>
            <a:endParaRPr lang="en-US" altLang="en-US" b="1" i="1" dirty="0">
              <a:solidFill>
                <a:srgbClr val="060E18"/>
              </a:solidFill>
              <a:cs typeface="Times New Roman" panose="02020603050405020304" pitchFamily="18" charset="0"/>
            </a:endParaRPr>
          </a:p>
          <a:p>
            <a:pPr indent="0" algn="just" eaLnBrk="1" hangingPunct="1">
              <a:lnSpc>
                <a:spcPct val="150000"/>
              </a:lnSpc>
              <a:spcBef>
                <a:spcPct val="0"/>
              </a:spcBef>
              <a:buClr>
                <a:srgbClr val="C00000"/>
              </a:buClr>
              <a:buNone/>
            </a:pPr>
            <a:r>
              <a:rPr lang="en-US" altLang="en-US" b="1" i="1" dirty="0">
                <a:solidFill>
                  <a:srgbClr val="060E18"/>
                </a:solidFill>
                <a:cs typeface="Times New Roman" panose="02020603050405020304" pitchFamily="18" charset="0"/>
                <a:sym typeface="+mn-ea"/>
              </a:rPr>
              <a:t>Covenant University</a:t>
            </a:r>
            <a:endParaRPr lang="en-US" altLang="en-US" b="1" i="1" dirty="0">
              <a:solidFill>
                <a:srgbClr val="060E18"/>
              </a:solidFill>
              <a:cs typeface="Times New Roman" panose="02020603050405020304" pitchFamily="18" charset="0"/>
            </a:endParaRPr>
          </a:p>
          <a:p>
            <a:pPr indent="0" algn="just" eaLnBrk="1" hangingPunct="1">
              <a:lnSpc>
                <a:spcPct val="150000"/>
              </a:lnSpc>
              <a:spcBef>
                <a:spcPct val="0"/>
              </a:spcBef>
              <a:buClr>
                <a:srgbClr val="C00000"/>
              </a:buClr>
              <a:buNone/>
            </a:pPr>
            <a:r>
              <a:rPr lang="en-US" altLang="en-US" b="1" i="1" dirty="0">
                <a:solidFill>
                  <a:srgbClr val="060E18"/>
                </a:solidFill>
                <a:cs typeface="Times New Roman" panose="02020603050405020304" pitchFamily="18" charset="0"/>
                <a:sym typeface="+mn-ea"/>
              </a:rPr>
              <a:t>Caleb University</a:t>
            </a:r>
            <a:endParaRPr lang="en-US"/>
          </a:p>
        </p:txBody>
      </p:sp>
      <p:sp>
        <p:nvSpPr>
          <p:cNvPr id="96" name="Text Box 95"/>
          <p:cNvSpPr txBox="1"/>
          <p:nvPr/>
        </p:nvSpPr>
        <p:spPr>
          <a:xfrm>
            <a:off x="8220075" y="1749425"/>
            <a:ext cx="2540000" cy="1337945"/>
          </a:xfrm>
          <a:prstGeom prst="rect">
            <a:avLst/>
          </a:prstGeom>
          <a:noFill/>
        </p:spPr>
        <p:txBody>
          <a:bodyPr wrap="square" rtlCol="0" anchor="t">
            <a:spAutoFit/>
          </a:bodyPr>
          <a:lstStyle/>
          <a:p>
            <a:pPr indent="0" eaLnBrk="1" hangingPunct="1">
              <a:lnSpc>
                <a:spcPct val="150000"/>
              </a:lnSpc>
              <a:spcBef>
                <a:spcPct val="0"/>
              </a:spcBef>
              <a:buClr>
                <a:srgbClr val="C00000"/>
              </a:buClr>
              <a:buNone/>
            </a:pPr>
            <a:r>
              <a:rPr lang="en-US" altLang="en-US" b="1" i="1" dirty="0">
                <a:solidFill>
                  <a:srgbClr val="060E18"/>
                </a:solidFill>
                <a:cs typeface="Times New Roman" panose="02020603050405020304" pitchFamily="18" charset="0"/>
                <a:sym typeface="+mn-ea"/>
              </a:rPr>
              <a:t>University of London</a:t>
            </a:r>
            <a:endParaRPr lang="en-US" altLang="en-US" b="1" i="1" dirty="0">
              <a:solidFill>
                <a:srgbClr val="060E18"/>
              </a:solidFill>
              <a:cs typeface="Times New Roman" panose="02020603050405020304" pitchFamily="18" charset="0"/>
            </a:endParaRPr>
          </a:p>
          <a:p>
            <a:pPr indent="0" eaLnBrk="1" hangingPunct="1">
              <a:lnSpc>
                <a:spcPct val="150000"/>
              </a:lnSpc>
              <a:spcBef>
                <a:spcPct val="0"/>
              </a:spcBef>
              <a:buClr>
                <a:srgbClr val="C00000"/>
              </a:buClr>
              <a:buNone/>
            </a:pPr>
            <a:r>
              <a:rPr lang="en-US" altLang="en-US" b="1" i="1" dirty="0">
                <a:solidFill>
                  <a:srgbClr val="060E18"/>
                </a:solidFill>
                <a:cs typeface="Times New Roman" panose="02020603050405020304" pitchFamily="18" charset="0"/>
                <a:sym typeface="+mn-ea"/>
              </a:rPr>
              <a:t>Charted Quest   Institute South Africa</a:t>
            </a: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2019</Words>
  <Application>Microsoft Office PowerPoint</Application>
  <PresentationFormat>Widescreen</PresentationFormat>
  <Paragraphs>317</Paragraphs>
  <Slides>24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Alex Brush</vt:lpstr>
      <vt:lpstr>Arial</vt:lpstr>
      <vt:lpstr>Calibri</vt:lpstr>
      <vt:lpstr>Calibri Light</vt:lpstr>
      <vt:lpstr>Myriad Pro</vt:lpstr>
      <vt:lpstr>Myriad Pro sg</vt:lpstr>
      <vt:lpstr>Proxima Nova Alt Th</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Emmanuel</dc:creator>
  <cp:lastModifiedBy>HP</cp:lastModifiedBy>
  <cp:revision>5</cp:revision>
  <dcterms:created xsi:type="dcterms:W3CDTF">2018-10-29T17:03:00Z</dcterms:created>
  <dcterms:modified xsi:type="dcterms:W3CDTF">2023-12-19T16:25:53Z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1033-10.2.0.7516</vt:lpwstr>
  </property>
</Properties>
</file>